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5" r:id="rId4"/>
    <p:sldId id="262" r:id="rId5"/>
    <p:sldId id="261" r:id="rId6"/>
    <p:sldId id="263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460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473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8789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608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667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4963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519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2163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538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146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574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196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4032447"/>
          </a:xfr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0000"/>
                </a:solidFill>
                <a:latin typeface="Georgia"/>
              </a:rPr>
              <a:t>Порядок организации разработки перечней мероприятий по психолого-педагогической реабилитации или </a:t>
            </a:r>
            <a:r>
              <a:rPr lang="ru-RU" b="1" dirty="0" err="1">
                <a:solidFill>
                  <a:srgbClr val="000000"/>
                </a:solidFill>
                <a:latin typeface="Georgia"/>
              </a:rPr>
              <a:t>абилитации</a:t>
            </a:r>
            <a:r>
              <a:rPr lang="ru-RU" b="1" dirty="0">
                <a:solidFill>
                  <a:srgbClr val="000000"/>
                </a:solidFill>
                <a:latin typeface="Georgia"/>
              </a:rPr>
              <a:t> детей-инвалидов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653136"/>
            <a:ext cx="6400800" cy="98566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2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1300" dirty="0">
                <a:latin typeface="Georgia"/>
              </a:rPr>
              <a:t/>
            </a:r>
            <a:br>
              <a:rPr lang="ru-RU" sz="1300" dirty="0">
                <a:latin typeface="Georgia"/>
              </a:rPr>
            </a:br>
            <a:r>
              <a:rPr lang="ru-RU" sz="1300" dirty="0">
                <a:latin typeface="Georgia"/>
              </a:rPr>
              <a:t/>
            </a:r>
            <a:br>
              <a:rPr lang="ru-RU" sz="1300" dirty="0">
                <a:latin typeface="Georgia"/>
              </a:rPr>
            </a:br>
            <a:r>
              <a:rPr lang="ru-RU" sz="3100" b="1" dirty="0">
                <a:solidFill>
                  <a:srgbClr val="000000"/>
                </a:solidFill>
                <a:latin typeface="Georgia"/>
              </a:rPr>
              <a:t>Перечень мероприятий по психолого-педагогической реабилитации или </a:t>
            </a:r>
            <a:r>
              <a:rPr lang="ru-RU" sz="3100" b="1" dirty="0" err="1">
                <a:solidFill>
                  <a:srgbClr val="000000"/>
                </a:solidFill>
                <a:latin typeface="Georgia"/>
              </a:rPr>
              <a:t>абилитации</a:t>
            </a:r>
            <a:r>
              <a:rPr lang="ru-RU" sz="3100" b="1" dirty="0">
                <a:solidFill>
                  <a:srgbClr val="000000"/>
                </a:solidFill>
                <a:latin typeface="Georgia"/>
              </a:rPr>
              <a:t> детей-инвалидов</a:t>
            </a:r>
            <a:r>
              <a:rPr lang="ru-RU" sz="3100" dirty="0">
                <a:latin typeface="Georgia"/>
              </a:rPr>
              <a:t/>
            </a:r>
            <a:br>
              <a:rPr lang="ru-RU" sz="3100" dirty="0">
                <a:latin typeface="Georgia"/>
              </a:rPr>
            </a:b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53136"/>
          </a:xfrm>
          <a:solidFill>
            <a:schemeClr val="accent3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ru-RU" sz="2400" b="1" dirty="0">
                <a:solidFill>
                  <a:prstClr val="black"/>
                </a:solidFill>
                <a:latin typeface="Georgia"/>
                <a:ea typeface="+mj-ea"/>
                <a:cs typeface="+mj-cs"/>
              </a:rPr>
              <a:t>Условия по организации обучения</a:t>
            </a:r>
            <a:r>
              <a:rPr lang="ru-RU" sz="2400" dirty="0">
                <a:solidFill>
                  <a:prstClr val="black"/>
                </a:solidFill>
                <a:latin typeface="Georgia"/>
                <a:ea typeface="+mj-ea"/>
                <a:cs typeface="+mj-cs"/>
              </a:rPr>
              <a:t/>
            </a:r>
            <a:br>
              <a:rPr lang="ru-RU" sz="2400" dirty="0">
                <a:solidFill>
                  <a:prstClr val="black"/>
                </a:solidFill>
                <a:latin typeface="Georgia"/>
                <a:ea typeface="+mj-ea"/>
                <a:cs typeface="+mj-cs"/>
              </a:rPr>
            </a:br>
            <a:r>
              <a:rPr lang="ru-RU" sz="2400" dirty="0">
                <a:solidFill>
                  <a:prstClr val="black"/>
                </a:solidFill>
                <a:latin typeface="Georgia"/>
                <a:ea typeface="+mj-ea"/>
                <a:cs typeface="+mj-cs"/>
              </a:rPr>
              <a:t>•Общеобразовательная программа</a:t>
            </a:r>
            <a:br>
              <a:rPr lang="ru-RU" sz="2400" dirty="0">
                <a:solidFill>
                  <a:prstClr val="black"/>
                </a:solidFill>
                <a:latin typeface="Georgia"/>
                <a:ea typeface="+mj-ea"/>
                <a:cs typeface="+mj-cs"/>
              </a:rPr>
            </a:br>
            <a:r>
              <a:rPr lang="ru-RU" sz="2400" dirty="0">
                <a:solidFill>
                  <a:prstClr val="black"/>
                </a:solidFill>
                <a:latin typeface="Georgia"/>
                <a:ea typeface="+mj-ea"/>
                <a:cs typeface="+mj-cs"/>
              </a:rPr>
              <a:t>•Адаптированная основная образовательная программа</a:t>
            </a:r>
            <a:br>
              <a:rPr lang="ru-RU" sz="2400" dirty="0">
                <a:solidFill>
                  <a:prstClr val="black"/>
                </a:solidFill>
                <a:latin typeface="Georgia"/>
                <a:ea typeface="+mj-ea"/>
                <a:cs typeface="+mj-cs"/>
              </a:rPr>
            </a:br>
            <a:r>
              <a:rPr lang="ru-RU" sz="2400" dirty="0">
                <a:solidFill>
                  <a:prstClr val="black"/>
                </a:solidFill>
                <a:latin typeface="Georgia"/>
                <a:ea typeface="+mj-ea"/>
                <a:cs typeface="+mj-cs"/>
              </a:rPr>
              <a:t>•Специальные педагогические условия для получения образования</a:t>
            </a:r>
            <a:endParaRPr lang="ru-RU" sz="24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5313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ru-RU" sz="2400" b="1" dirty="0">
                <a:solidFill>
                  <a:prstClr val="black"/>
                </a:solidFill>
                <a:latin typeface="Georgia"/>
                <a:ea typeface="+mj-ea"/>
                <a:cs typeface="+mj-cs"/>
              </a:rPr>
              <a:t>Психолого-педагогическая помощь</a:t>
            </a:r>
            <a:r>
              <a:rPr lang="ru-RU" sz="2400" dirty="0">
                <a:solidFill>
                  <a:prstClr val="black"/>
                </a:solidFill>
                <a:latin typeface="Georgia"/>
                <a:ea typeface="+mj-ea"/>
                <a:cs typeface="+mj-cs"/>
              </a:rPr>
              <a:t/>
            </a:r>
            <a:br>
              <a:rPr lang="ru-RU" sz="2400" dirty="0">
                <a:solidFill>
                  <a:prstClr val="black"/>
                </a:solidFill>
                <a:latin typeface="Georgia"/>
                <a:ea typeface="+mj-ea"/>
                <a:cs typeface="+mj-cs"/>
              </a:rPr>
            </a:br>
            <a:r>
              <a:rPr lang="ru-RU" sz="2400" dirty="0">
                <a:solidFill>
                  <a:prstClr val="black"/>
                </a:solidFill>
                <a:latin typeface="Georgia"/>
                <a:ea typeface="+mj-ea"/>
                <a:cs typeface="+mj-cs"/>
              </a:rPr>
              <a:t>•Психолого-педагогическое консультирование инвалида и его семьи</a:t>
            </a:r>
            <a:br>
              <a:rPr lang="ru-RU" sz="2400" dirty="0">
                <a:solidFill>
                  <a:prstClr val="black"/>
                </a:solidFill>
                <a:latin typeface="Georgia"/>
                <a:ea typeface="+mj-ea"/>
                <a:cs typeface="+mj-cs"/>
              </a:rPr>
            </a:br>
            <a:r>
              <a:rPr lang="ru-RU" sz="2400" dirty="0">
                <a:solidFill>
                  <a:prstClr val="black"/>
                </a:solidFill>
                <a:latin typeface="Georgia"/>
                <a:ea typeface="+mj-ea"/>
                <a:cs typeface="+mj-cs"/>
              </a:rPr>
              <a:t>•Педагогическая коррекция</a:t>
            </a:r>
            <a:br>
              <a:rPr lang="ru-RU" sz="2400" dirty="0">
                <a:solidFill>
                  <a:prstClr val="black"/>
                </a:solidFill>
                <a:latin typeface="Georgia"/>
                <a:ea typeface="+mj-ea"/>
                <a:cs typeface="+mj-cs"/>
              </a:rPr>
            </a:br>
            <a:r>
              <a:rPr lang="ru-RU" sz="2400" dirty="0">
                <a:solidFill>
                  <a:prstClr val="black"/>
                </a:solidFill>
                <a:latin typeface="Georgia"/>
                <a:ea typeface="+mj-ea"/>
                <a:cs typeface="+mj-cs"/>
              </a:rPr>
              <a:t>•Психолого-педагогическое сопровождение учебного процесса</a:t>
            </a:r>
            <a:br>
              <a:rPr lang="ru-RU" sz="2400" dirty="0">
                <a:solidFill>
                  <a:prstClr val="black"/>
                </a:solidFill>
                <a:latin typeface="Georgia"/>
                <a:ea typeface="+mj-ea"/>
                <a:cs typeface="+mj-cs"/>
              </a:rPr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01590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Словарь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solidFill>
            <a:srgbClr val="FFC000"/>
          </a:solidFill>
        </p:spPr>
        <p:txBody>
          <a:bodyPr>
            <a:normAutofit fontScale="92500" lnSpcReduction="10000"/>
          </a:bodyPr>
          <a:lstStyle/>
          <a:p>
            <a:r>
              <a:rPr lang="ru-RU" sz="6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ТНР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тяжелые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нарушения речи</a:t>
            </a:r>
            <a:endParaRPr lang="ru-RU" sz="6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ЗПР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задержка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психического развития</a:t>
            </a:r>
          </a:p>
          <a:p>
            <a:r>
              <a:rPr lang="ru-RU" sz="6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НОДА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опорно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-двигательного аппарата</a:t>
            </a:r>
            <a:endParaRPr lang="ru-RU" sz="6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расстройства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аутического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спектра(РДА ранний детский аутизм)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826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0000"/>
                </a:solidFill>
                <a:latin typeface="Georgia"/>
              </a:rPr>
              <a:t>Условия по организации обучения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40768"/>
            <a:ext cx="4040188" cy="834107"/>
          </a:xfrm>
          <a:solidFill>
            <a:schemeClr val="accent6">
              <a:lumMod val="75000"/>
            </a:schemeClr>
          </a:solidFill>
        </p:spPr>
        <p:txBody>
          <a:bodyPr>
            <a:normAutofit fontScale="40000" lnSpcReduction="20000"/>
          </a:bodyPr>
          <a:lstStyle/>
          <a:p>
            <a:r>
              <a:rPr lang="ru-RU" b="0" dirty="0">
                <a:solidFill>
                  <a:srgbClr val="000000"/>
                </a:solidFill>
                <a:latin typeface="Georgia"/>
              </a:rPr>
              <a:t>	</a:t>
            </a:r>
          </a:p>
          <a:p>
            <a:r>
              <a:rPr lang="ru-RU" sz="4200" dirty="0" smtClean="0">
                <a:solidFill>
                  <a:srgbClr val="000000"/>
                </a:solidFill>
                <a:latin typeface="Georgia"/>
              </a:rPr>
              <a:t>Общеобразовательная</a:t>
            </a:r>
          </a:p>
          <a:p>
            <a:r>
              <a:rPr lang="ru-RU" sz="4200" dirty="0" smtClean="0">
                <a:solidFill>
                  <a:srgbClr val="000000"/>
                </a:solidFill>
                <a:latin typeface="Georgia"/>
              </a:rPr>
              <a:t>программа</a:t>
            </a:r>
            <a:r>
              <a:rPr lang="ru-RU" sz="4200" b="0" dirty="0">
                <a:solidFill>
                  <a:srgbClr val="000000"/>
                </a:solidFill>
                <a:latin typeface="Georgia"/>
              </a:rPr>
              <a:t>	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2792" cy="3951288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rgbClr val="000000"/>
                </a:solidFill>
                <a:latin typeface="Georgia"/>
              </a:rPr>
              <a:t>Адаптированная основная образовательная программа</a:t>
            </a:r>
            <a:r>
              <a:rPr lang="ru-RU" dirty="0">
                <a:solidFill>
                  <a:srgbClr val="000000"/>
                </a:solidFill>
                <a:latin typeface="Georgia"/>
              </a:rPr>
              <a:t>	</a:t>
            </a: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Arial"/>
              </a:rPr>
              <a:t>	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340768"/>
            <a:ext cx="4041775" cy="834107"/>
          </a:xfrm>
          <a:solidFill>
            <a:schemeClr val="accent6">
              <a:lumMod val="75000"/>
            </a:schemeClr>
          </a:solidFill>
        </p:spPr>
        <p:txBody>
          <a:bodyPr>
            <a:normAutofit fontScale="25000" lnSpcReduction="20000"/>
          </a:bodyPr>
          <a:lstStyle/>
          <a:p>
            <a:endParaRPr lang="ru-RU" sz="1400" b="0" dirty="0">
              <a:latin typeface="Arial"/>
            </a:endParaRPr>
          </a:p>
          <a:p>
            <a:endParaRPr lang="ru-RU" sz="56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5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56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5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•… </a:t>
            </a:r>
            <a:r>
              <a:rPr lang="ru-RU" sz="5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дошкольного образования</a:t>
            </a:r>
          </a:p>
          <a:p>
            <a:r>
              <a:rPr lang="ru-RU" sz="5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•… </a:t>
            </a:r>
            <a:r>
              <a:rPr lang="ru-RU" sz="5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начального общего образования</a:t>
            </a:r>
          </a:p>
          <a:p>
            <a:r>
              <a:rPr lang="ru-RU" sz="5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•… основного общего образования</a:t>
            </a:r>
          </a:p>
          <a:p>
            <a:r>
              <a:rPr lang="ru-RU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/>
            <a:r>
              <a:rPr lang="ru-RU" sz="17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дошкольного образования для обучающихся с … (</a:t>
            </a:r>
            <a:r>
              <a:rPr lang="ru-RU" sz="17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далее </a:t>
            </a:r>
            <a:r>
              <a:rPr lang="ru-RU" sz="17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указываются ограничения </a:t>
            </a:r>
            <a:r>
              <a:rPr lang="ru-RU" sz="17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 ребенка</a:t>
            </a:r>
            <a:r>
              <a:rPr lang="ru-RU" sz="17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/>
            <a:r>
              <a:rPr lang="ru-RU" sz="17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начального общего образования для обучающихся с &lt;…&gt;;</a:t>
            </a:r>
          </a:p>
          <a:p>
            <a:pPr lvl="0"/>
            <a:r>
              <a:rPr lang="ru-RU" sz="17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основного </a:t>
            </a:r>
            <a:r>
              <a:rPr lang="ru-RU" sz="17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общего образования для обучающихся с &lt;…&gt;;</a:t>
            </a:r>
          </a:p>
          <a:p>
            <a:pPr lvl="0"/>
            <a:r>
              <a:rPr lang="ru-RU" sz="17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7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обучающихся с умственной отсталостью,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025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29600" cy="114300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ru-RU" b="1" dirty="0">
                <a:solidFill>
                  <a:srgbClr val="000000"/>
                </a:solidFill>
                <a:latin typeface="Georgia"/>
                <a:ea typeface="+mj-ea"/>
                <a:cs typeface="+mj-cs"/>
              </a:rPr>
              <a:t>Специальные педагогические условия для получения образования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85000" lnSpcReduction="20000"/>
          </a:bodyPr>
          <a:lstStyle/>
          <a:p>
            <a:endParaRPr lang="ru-RU" sz="1800" b="0" i="0" u="none" strike="noStrike" baseline="0" dirty="0" smtClean="0">
              <a:latin typeface="Arial"/>
            </a:endParaRPr>
          </a:p>
          <a:p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оказание обучающемуся технической помощи;</a:t>
            </a:r>
          </a:p>
          <a:p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соблюдение ортопедического режима;</a:t>
            </a:r>
          </a:p>
          <a:p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дозирование зрительной нагрузки;</a:t>
            </a:r>
          </a:p>
          <a:p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очковая коррекция;</a:t>
            </a:r>
          </a:p>
          <a:p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восполнение индивидуальных пробелов в знаниях и др.</a:t>
            </a:r>
          </a:p>
          <a:p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054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i="0" u="none" strike="noStrike" baseline="0" dirty="0" smtClean="0">
                <a:solidFill>
                  <a:srgbClr val="000000"/>
                </a:solidFill>
                <a:latin typeface="Georgia"/>
              </a:rPr>
              <a:t>Психолого-педагогическая помощь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Психолого-педагогическое консультирование инвалида и его семьи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204865"/>
            <a:ext cx="4040188" cy="3921298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ru-RU" b="1" i="0" u="none" strike="noStrike" baseline="0" dirty="0" smtClean="0">
                <a:solidFill>
                  <a:srgbClr val="000000"/>
                </a:solidFill>
                <a:latin typeface="Georgia"/>
              </a:rPr>
              <a:t>Педагогическая</a:t>
            </a:r>
          </a:p>
          <a:p>
            <a:pPr marL="0" indent="0">
              <a:buNone/>
            </a:pPr>
            <a:r>
              <a:rPr lang="ru-RU" b="1" i="0" u="none" strike="noStrike" baseline="0" dirty="0" smtClean="0">
                <a:solidFill>
                  <a:srgbClr val="000000"/>
                </a:solidFill>
                <a:latin typeface="Georgia"/>
              </a:rPr>
              <a:t>коррекция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Georgia"/>
              </a:rPr>
              <a:t>	</a:t>
            </a:r>
          </a:p>
          <a:p>
            <a:pPr marL="0" indent="0">
              <a:buNone/>
            </a:pPr>
            <a:endParaRPr lang="ru-RU" b="1" i="0" u="none" strike="noStrike" baseline="0" dirty="0" smtClean="0">
              <a:solidFill>
                <a:srgbClr val="000000"/>
              </a:solidFill>
              <a:latin typeface="Georgia"/>
            </a:endParaRPr>
          </a:p>
          <a:p>
            <a:pPr marL="0" indent="0">
              <a:buNone/>
            </a:pPr>
            <a:endParaRPr lang="ru-RU" b="1" dirty="0">
              <a:solidFill>
                <a:srgbClr val="000000"/>
              </a:solidFill>
              <a:latin typeface="Georgia"/>
            </a:endParaRPr>
          </a:p>
          <a:p>
            <a:pPr marL="0" indent="0">
              <a:buNone/>
            </a:pPr>
            <a:r>
              <a:rPr lang="ru-RU" b="1" i="0" u="none" strike="noStrike" baseline="0" dirty="0" smtClean="0">
                <a:solidFill>
                  <a:srgbClr val="000000"/>
                </a:solidFill>
                <a:latin typeface="Georgia"/>
              </a:rPr>
              <a:t>Психолого-</a:t>
            </a:r>
            <a:r>
              <a:rPr lang="ru-RU" b="1" i="0" u="none" strike="noStrike" baseline="0" dirty="0" err="1" smtClean="0">
                <a:solidFill>
                  <a:srgbClr val="000000"/>
                </a:solidFill>
                <a:latin typeface="Georgia"/>
              </a:rPr>
              <a:t>педагогическоесопровождение</a:t>
            </a:r>
            <a:r>
              <a:rPr lang="ru-RU" b="1" i="0" u="none" strike="noStrike" baseline="0" dirty="0" smtClean="0">
                <a:solidFill>
                  <a:srgbClr val="000000"/>
                </a:solidFill>
                <a:latin typeface="Georgia"/>
              </a:rPr>
              <a:t> учебного процесса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Georgia"/>
              </a:rPr>
              <a:t>	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47500" lnSpcReduction="20000"/>
          </a:bodyPr>
          <a:lstStyle/>
          <a:p>
            <a:r>
              <a:rPr lang="ru-RU" dirty="0" smtClean="0"/>
              <a:t>•–//–</a:t>
            </a:r>
          </a:p>
          <a:p>
            <a:r>
              <a:rPr lang="ru-RU" dirty="0" smtClean="0"/>
              <a:t>•–//–по вопросам профориентации и др.</a:t>
            </a:r>
          </a:p>
          <a:p>
            <a:r>
              <a:rPr lang="ru-RU" dirty="0" smtClean="0"/>
              <a:t>•–//–педагогом-психологом, учителем-логопедом и др.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204863"/>
            <a:ext cx="4041775" cy="3921299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70000" lnSpcReduction="20000"/>
          </a:bodyPr>
          <a:lstStyle/>
          <a:p>
            <a:endParaRPr lang="ru-RU" sz="1600" b="0" i="0" u="none" strike="noStrike" baseline="0" dirty="0" smtClean="0">
              <a:latin typeface="Arial"/>
            </a:endParaRPr>
          </a:p>
          <a:p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коррекционно-развивающие занятия учителя-логопеда, учителя-дефектолога;</a:t>
            </a:r>
          </a:p>
          <a:p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стимуляция речевой активности;</a:t>
            </a:r>
          </a:p>
          <a:p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 развитию психических процессов и др.</a:t>
            </a:r>
          </a:p>
          <a:p>
            <a:endParaRPr lang="ru-RU" sz="1600" b="0" i="0" u="none" strike="noStrike" baseline="0" dirty="0" smtClean="0">
              <a:latin typeface="Arial"/>
            </a:endParaRPr>
          </a:p>
          <a:p>
            <a:r>
              <a:rPr lang="ru-RU" b="1" i="0" u="none" strike="noStrike" baseline="0" dirty="0" smtClean="0">
                <a:solidFill>
                  <a:srgbClr val="000000"/>
                </a:solidFill>
                <a:latin typeface="Georgia"/>
              </a:rPr>
              <a:t>коррекционно-развивающие занятия педагога-психолога;</a:t>
            </a:r>
            <a:endParaRPr lang="ru-RU" b="0" i="0" u="none" strike="noStrike" baseline="0" dirty="0" smtClean="0">
              <a:solidFill>
                <a:srgbClr val="000000"/>
              </a:solidFill>
              <a:latin typeface="Georgia"/>
            </a:endParaRPr>
          </a:p>
          <a:p>
            <a:r>
              <a:rPr lang="ru-RU" b="1" i="0" u="none" strike="noStrike" baseline="0" dirty="0" smtClean="0">
                <a:solidFill>
                  <a:srgbClr val="000000"/>
                </a:solidFill>
                <a:latin typeface="Georgia"/>
              </a:rPr>
              <a:t>развитие эмоционально-волевой сферы обучающегося и др.</a:t>
            </a:r>
            <a:endParaRPr lang="ru-RU" b="0" i="0" u="none" strike="noStrike" baseline="0" dirty="0" smtClean="0">
              <a:solidFill>
                <a:srgbClr val="000000"/>
              </a:solidFill>
              <a:latin typeface="Georgia"/>
            </a:endParaRPr>
          </a:p>
          <a:p>
            <a:pPr marL="0" indent="0">
              <a:buNone/>
            </a:pPr>
            <a:r>
              <a:rPr lang="ru-RU" b="0" i="0" u="none" strike="noStrike" baseline="0" dirty="0" smtClean="0">
                <a:solidFill>
                  <a:srgbClr val="000000"/>
                </a:solidFill>
                <a:latin typeface="Georgia"/>
              </a:rPr>
              <a:t>	</a:t>
            </a:r>
          </a:p>
          <a:p>
            <a:pPr marL="0" indent="0">
              <a:buNone/>
            </a:pPr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>
              <a:buNone/>
            </a:pPr>
            <a:r>
              <a:rPr lang="ru-RU" b="0" i="0" u="none" strike="noStrike" baseline="0" dirty="0" smtClean="0">
                <a:solidFill>
                  <a:srgbClr val="000000"/>
                </a:solidFill>
                <a:latin typeface="Arial"/>
              </a:rPr>
              <a:t>	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373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700" b="1" i="0" u="none" strike="noStrike" baseline="0" dirty="0" smtClean="0">
                <a:solidFill>
                  <a:srgbClr val="000000"/>
                </a:solidFill>
                <a:latin typeface="Georgia"/>
              </a:rPr>
              <a:t>Исполнение порядка организации работы по разработке Перечней мероприятий</a:t>
            </a:r>
            <a:endParaRPr lang="ru-RU" sz="27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8219256" cy="639762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Вид работы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Georgia"/>
              </a:rPr>
              <a:t>Подготовка приказа об организации работы	</a:t>
            </a: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Georgia"/>
              </a:rPr>
              <a:t>Разработка Перечня мероприятий	</a:t>
            </a: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Georgia"/>
              </a:rPr>
              <a:t>Определение исполнителей Перечня мероприятий	</a:t>
            </a: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Georgia"/>
              </a:rPr>
              <a:t>Ознакомление родителей (законных представителей) с Перечнем мероприятий	</a:t>
            </a: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Georgia"/>
              </a:rPr>
              <a:t>Предоставление информации о выполнении мероприятий	</a:t>
            </a:r>
          </a:p>
          <a:p>
            <a:endParaRPr lang="ru-RU" b="0" i="0" u="none" strike="noStrike" baseline="0" dirty="0" smtClean="0">
              <a:solidFill>
                <a:srgbClr val="000000"/>
              </a:solidFill>
              <a:latin typeface="Georgia"/>
            </a:endParaRP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31431" cy="395128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285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Words>188</Words>
  <Application>Microsoft Office PowerPoint</Application>
  <PresentationFormat>Экран (4:3)</PresentationFormat>
  <Paragraphs>62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Порядок организации разработки перечней мероприятий по психолого-педагогической реабилитации или абилитации детей-инвалидов</vt:lpstr>
      <vt:lpstr>  Перечень мероприятий по психолого-педагогической реабилитации или абилитации детей-инвалидов </vt:lpstr>
      <vt:lpstr>Словарь</vt:lpstr>
      <vt:lpstr>Условия по организации обучения</vt:lpstr>
      <vt:lpstr>Презентация PowerPoint</vt:lpstr>
      <vt:lpstr>Психолого-педагогическая помощь</vt:lpstr>
      <vt:lpstr>Исполнение порядка организации работы по разработке Перечней мероприятий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Порядок организации разработки перечней мероприятий по психолого-педагогической реабилитации или абилитации детей-инвалидов</dc:title>
  <cp:lastModifiedBy>Ученик</cp:lastModifiedBy>
  <cp:revision>10</cp:revision>
  <dcterms:modified xsi:type="dcterms:W3CDTF">2024-09-11T14:27:04Z</dcterms:modified>
</cp:coreProperties>
</file>