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278" r:id="rId14"/>
    <p:sldId id="268" r:id="rId15"/>
    <p:sldId id="285" r:id="rId16"/>
    <p:sldId id="270" r:id="rId17"/>
    <p:sldId id="287" r:id="rId18"/>
    <p:sldId id="288" r:id="rId19"/>
    <p:sldId id="289" r:id="rId20"/>
    <p:sldId id="290" r:id="rId21"/>
    <p:sldId id="294" r:id="rId22"/>
    <p:sldId id="295" r:id="rId23"/>
    <p:sldId id="291" r:id="rId24"/>
    <p:sldId id="292" r:id="rId25"/>
    <p:sldId id="284" r:id="rId26"/>
    <p:sldId id="293" r:id="rId27"/>
    <p:sldId id="296" r:id="rId28"/>
    <p:sldId id="297" r:id="rId29"/>
    <p:sldId id="275" r:id="rId30"/>
    <p:sldId id="286" r:id="rId31"/>
    <p:sldId id="277" r:id="rId3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486" autoAdjust="0"/>
  </p:normalViewPr>
  <p:slideViewPr>
    <p:cSldViewPr>
      <p:cViewPr varScale="1">
        <p:scale>
          <a:sx n="129" d="100"/>
          <a:sy n="129" d="100"/>
        </p:scale>
        <p:origin x="1104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2590799" y="666750"/>
            <a:ext cx="6324601" cy="75084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dirty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>
                <a:solidFill>
                  <a:schemeClr val="bg1"/>
                </a:solidFill>
                <a:latin typeface="Georgia"/>
                <a:cs typeface="Georgia"/>
              </a:rPr>
              <a:t>4</a:t>
            </a:r>
            <a:r>
              <a:rPr sz="4000" b="1" spc="-225" dirty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57AFD-3849-6BE3-9D75-5642DF4B7955}"/>
              </a:ext>
            </a:extLst>
          </p:cNvPr>
          <p:cNvSpPr txBox="1"/>
          <p:nvPr/>
        </p:nvSpPr>
        <p:spPr>
          <a:xfrm>
            <a:off x="1371600" y="287655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правило проведения ГИА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2737"/>
              </p:ext>
            </p:extLst>
          </p:nvPr>
        </p:nvGraphicFramePr>
        <p:xfrm>
          <a:off x="1" y="858595"/>
          <a:ext cx="9143999" cy="4399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8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435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8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4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8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26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8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8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76201" y="866858"/>
            <a:ext cx="9220201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0" y="429297"/>
            <a:ext cx="9067800" cy="4598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768475"/>
            <a:endParaRPr lang="ru-RU" sz="1000" b="1" spc="25" dirty="0">
              <a:latin typeface="Georgia"/>
              <a:cs typeface="Georgia"/>
            </a:endParaRPr>
          </a:p>
          <a:p>
            <a:pPr marL="1768475"/>
            <a:r>
              <a:rPr lang="ru-RU" sz="2300" b="1" spc="25" dirty="0">
                <a:latin typeface="Georgia"/>
                <a:cs typeface="Georgia"/>
              </a:rPr>
              <a:t>Русский язык – </a:t>
            </a:r>
            <a:r>
              <a:rPr lang="ru-RU" sz="2300" spc="25" dirty="0">
                <a:latin typeface="Georgia"/>
                <a:cs typeface="Georgia"/>
              </a:rPr>
              <a:t>орфографический словарь</a:t>
            </a:r>
          </a:p>
          <a:p>
            <a:pPr marL="170815" marR="163195" algn="ctr">
              <a:spcBef>
                <a:spcPts val="2405"/>
              </a:spcBef>
            </a:pPr>
            <a:r>
              <a:rPr lang="ru-RU" sz="2300" b="1" spc="-10" dirty="0">
                <a:latin typeface="Georgia"/>
                <a:cs typeface="Georgia"/>
              </a:rPr>
              <a:t>Химия – </a:t>
            </a:r>
            <a:r>
              <a:rPr lang="ru-RU" sz="2300" spc="-10" dirty="0">
                <a:latin typeface="Georgia"/>
                <a:cs typeface="Georgia"/>
              </a:rPr>
              <a:t>н</a:t>
            </a:r>
            <a:r>
              <a:rPr lang="ru-RU" sz="2300" spc="110" dirty="0">
                <a:latin typeface="Georgia"/>
                <a:cs typeface="Georgia"/>
              </a:rPr>
              <a:t>епрограммируемый</a:t>
            </a:r>
            <a:r>
              <a:rPr lang="ru-RU" sz="2300" spc="590" dirty="0">
                <a:latin typeface="Georgia"/>
                <a:cs typeface="Georgia"/>
              </a:rPr>
              <a:t> </a:t>
            </a:r>
            <a:r>
              <a:rPr lang="ru-RU" sz="2300" spc="70" dirty="0">
                <a:latin typeface="Georgia"/>
                <a:cs typeface="Georgia"/>
              </a:rPr>
              <a:t>калькулятор</a:t>
            </a: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300" b="1" spc="-30" dirty="0" err="1">
                <a:latin typeface="Georgia"/>
                <a:cs typeface="Georgia"/>
              </a:rPr>
              <a:t>Физика</a:t>
            </a:r>
            <a:r>
              <a:rPr sz="2300" b="1" spc="-30" dirty="0">
                <a:latin typeface="Georgia"/>
                <a:cs typeface="Georgia"/>
              </a:rPr>
              <a:t> </a:t>
            </a:r>
            <a:r>
              <a:rPr sz="2300" spc="-405" dirty="0">
                <a:latin typeface="Georgia"/>
                <a:cs typeface="Georgia"/>
              </a:rPr>
              <a:t>– </a:t>
            </a:r>
            <a:r>
              <a:rPr lang="ru-RU" sz="2300" spc="-405" dirty="0">
                <a:latin typeface="Georgia"/>
                <a:cs typeface="Georgia"/>
              </a:rPr>
              <a:t>  </a:t>
            </a:r>
            <a:r>
              <a:rPr sz="2300" spc="80" dirty="0" err="1">
                <a:latin typeface="Georgia"/>
                <a:cs typeface="Georgia"/>
              </a:rPr>
              <a:t>линейка</a:t>
            </a:r>
            <a:r>
              <a:rPr sz="2300" spc="80" dirty="0">
                <a:latin typeface="Georgia"/>
                <a:cs typeface="Georgia"/>
              </a:rPr>
              <a:t> </a:t>
            </a:r>
            <a:r>
              <a:rPr sz="2300" spc="100" dirty="0">
                <a:latin typeface="Georgia"/>
                <a:cs typeface="Georgia"/>
              </a:rPr>
              <a:t>и </a:t>
            </a:r>
            <a:r>
              <a:rPr sz="2300" spc="110" dirty="0" err="1">
                <a:latin typeface="Georgia"/>
                <a:cs typeface="Georgia"/>
              </a:rPr>
              <a:t>непрограммируемый</a:t>
            </a:r>
            <a:r>
              <a:rPr sz="2300" spc="110" dirty="0">
                <a:latin typeface="Georgia"/>
                <a:cs typeface="Georgia"/>
              </a:rPr>
              <a:t>  </a:t>
            </a:r>
            <a:r>
              <a:rPr sz="2300" spc="65" dirty="0" err="1">
                <a:latin typeface="Georgia"/>
                <a:cs typeface="Georgia"/>
              </a:rPr>
              <a:t>калькулятор</a:t>
            </a:r>
            <a:endParaRPr sz="2300" dirty="0">
              <a:latin typeface="Georgia"/>
              <a:cs typeface="Georgia"/>
            </a:endParaRPr>
          </a:p>
          <a:p>
            <a:pPr algn="ctr">
              <a:spcBef>
                <a:spcPts val="2400"/>
              </a:spcBef>
            </a:pPr>
            <a:r>
              <a:rPr lang="ru-RU" sz="2300" b="1" spc="25" dirty="0">
                <a:latin typeface="Georgia"/>
                <a:cs typeface="Georgia"/>
              </a:rPr>
              <a:t>Математика </a:t>
            </a:r>
            <a:r>
              <a:rPr lang="ru-RU" sz="2300" spc="-405" dirty="0">
                <a:latin typeface="Georgia"/>
                <a:cs typeface="Georgia"/>
              </a:rPr>
              <a:t>–</a:t>
            </a:r>
            <a:r>
              <a:rPr lang="ru-RU" sz="2300" spc="-375" dirty="0">
                <a:latin typeface="Georgia"/>
                <a:cs typeface="Georgia"/>
              </a:rPr>
              <a:t>  </a:t>
            </a:r>
            <a:r>
              <a:rPr lang="ru-RU" sz="2300" spc="70" dirty="0">
                <a:latin typeface="Georgia"/>
                <a:cs typeface="Georgia"/>
              </a:rPr>
              <a:t>линейка,</a:t>
            </a:r>
            <a:r>
              <a:rPr lang="ru-RU" sz="2300" spc="110" dirty="0">
                <a:latin typeface="Georgia"/>
                <a:cs typeface="Georgia"/>
              </a:rPr>
              <a:t> непрограммируемый</a:t>
            </a:r>
            <a:r>
              <a:rPr lang="ru-RU" sz="2300" spc="245" dirty="0">
                <a:latin typeface="Georgia"/>
                <a:cs typeface="Georgia"/>
              </a:rPr>
              <a:t> </a:t>
            </a:r>
            <a:r>
              <a:rPr lang="ru-RU" sz="2300" spc="70" dirty="0">
                <a:latin typeface="Georgia"/>
                <a:cs typeface="Georgia"/>
              </a:rPr>
              <a:t>калькулятор</a:t>
            </a:r>
            <a:endParaRPr lang="ru-RU" sz="2300" dirty="0">
              <a:latin typeface="Georgia"/>
              <a:cs typeface="Georgia"/>
            </a:endParaRPr>
          </a:p>
          <a:p>
            <a:pPr algn="ctr">
              <a:spcBef>
                <a:spcPts val="2400"/>
              </a:spcBef>
            </a:pPr>
            <a:r>
              <a:rPr lang="ru-RU" sz="2300" b="1" spc="-15" dirty="0">
                <a:latin typeface="Georgia"/>
                <a:cs typeface="Georgia"/>
              </a:rPr>
              <a:t>География </a:t>
            </a:r>
            <a:r>
              <a:rPr lang="ru-RU" sz="2300" spc="-405" dirty="0">
                <a:latin typeface="Georgia"/>
                <a:cs typeface="Georgia"/>
              </a:rPr>
              <a:t>–   </a:t>
            </a:r>
            <a:r>
              <a:rPr lang="ru-RU" sz="2300" spc="85" dirty="0">
                <a:latin typeface="Georgia"/>
                <a:cs typeface="Georgia"/>
              </a:rPr>
              <a:t>линейка, </a:t>
            </a:r>
            <a:r>
              <a:rPr lang="ru-RU" sz="2300" spc="135" dirty="0">
                <a:latin typeface="Georgia"/>
                <a:cs typeface="Georgia"/>
              </a:rPr>
              <a:t>транспортир </a:t>
            </a:r>
            <a:r>
              <a:rPr lang="ru-RU" sz="2300" spc="100" dirty="0">
                <a:latin typeface="Georgia"/>
                <a:cs typeface="Georgia"/>
              </a:rPr>
              <a:t>и  </a:t>
            </a:r>
            <a:r>
              <a:rPr lang="ru-RU" sz="2300" spc="110" dirty="0">
                <a:latin typeface="Georgia"/>
                <a:cs typeface="Georgia"/>
              </a:rPr>
              <a:t>непрограммируемый</a:t>
            </a:r>
            <a:r>
              <a:rPr lang="ru-RU" sz="2300" spc="245" dirty="0">
                <a:latin typeface="Georgia"/>
                <a:cs typeface="Georgia"/>
              </a:rPr>
              <a:t> </a:t>
            </a:r>
            <a:r>
              <a:rPr lang="ru-RU" sz="2300" spc="70" dirty="0">
                <a:latin typeface="Georgia"/>
                <a:cs typeface="Georgia"/>
              </a:rPr>
              <a:t>калькулятор</a:t>
            </a:r>
            <a:endParaRPr lang="ru-RU" sz="23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endParaRPr sz="2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" y="1007198"/>
            <a:ext cx="8991599" cy="400295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/>
              <a:t>Опоздавшим</a:t>
            </a:r>
            <a:r>
              <a:rPr lang="ru-RU" sz="3200" dirty="0"/>
              <a:t> участникам повторно инструктаж </a:t>
            </a:r>
            <a:r>
              <a:rPr lang="ru-RU" sz="3200" b="1" dirty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6028199" y="97944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000" y="886944"/>
            <a:ext cx="5989799" cy="425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Участникам </a:t>
            </a:r>
            <a:r>
              <a:rPr lang="ru-RU" b="1" dirty="0">
                <a:solidFill>
                  <a:schemeClr val="tx1"/>
                </a:solidFill>
              </a:rPr>
              <a:t>ЗАПРЕЩАЕТСЯ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121656"/>
            <a:ext cx="8991600" cy="37360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/>
              <a:t>	</a:t>
            </a:r>
            <a:r>
              <a:rPr lang="ru-RU" sz="22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/>
          </a:p>
          <a:p>
            <a:pPr marL="114300"/>
            <a:endParaRPr lang="ru-RU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а) </a:t>
            </a:r>
            <a:r>
              <a:rPr lang="ru-RU" sz="2200" dirty="0" err="1"/>
              <a:t>гелевая</a:t>
            </a:r>
            <a:r>
              <a:rPr lang="ru-RU" sz="2200" dirty="0"/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д) специальные технические средства (для лиц, указанных в </a:t>
            </a:r>
            <a:r>
              <a:rPr lang="ru-RU" sz="2200" dirty="0">
                <a:solidFill>
                  <a:schemeClr val="tx1"/>
                </a:solidFill>
                <a:hlinkClick r:id="rId2"/>
              </a:rPr>
              <a:t>пункте</a:t>
            </a:r>
            <a:r>
              <a:rPr lang="ru-RU" sz="2200" dirty="0">
                <a:hlinkClick r:id="rId2"/>
              </a:rPr>
              <a:t> </a:t>
            </a:r>
            <a:r>
              <a:rPr lang="ru-RU" sz="2200" dirty="0"/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428750"/>
            <a:ext cx="8915400" cy="33528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/>
              <a:t>Информирование</a:t>
            </a:r>
            <a:r>
              <a:rPr lang="ru-RU" sz="3200" dirty="0"/>
              <a:t> участников экзамена за </a:t>
            </a:r>
            <a:r>
              <a:rPr lang="ru-RU" sz="3200" b="1" dirty="0"/>
              <a:t>30 и за 5 минут </a:t>
            </a:r>
            <a:r>
              <a:rPr lang="ru-RU" sz="3200" dirty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/>
              <a:t>По истечении времени </a:t>
            </a:r>
            <a:r>
              <a:rPr lang="ru-RU" sz="3200" dirty="0"/>
              <a:t>экзамена необходимо положить ручку на стол и </a:t>
            </a:r>
            <a:r>
              <a:rPr lang="ru-RU" sz="32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504950"/>
            <a:ext cx="89154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ПМПК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 err="1">
                <a:latin typeface="Microsoft Sans Serif"/>
                <a:cs typeface="Microsoft Sans Serif"/>
              </a:rPr>
              <a:t>ре</a:t>
            </a:r>
            <a:r>
              <a:rPr sz="1600" spc="-30" dirty="0" err="1">
                <a:latin typeface="Microsoft Sans Serif"/>
                <a:cs typeface="Microsoft Sans Serif"/>
              </a:rPr>
              <a:t>ком</a:t>
            </a:r>
            <a:r>
              <a:rPr sz="1600" spc="-10" dirty="0" err="1">
                <a:latin typeface="Microsoft Sans Serif"/>
                <a:cs typeface="Microsoft Sans Serif"/>
              </a:rPr>
              <a:t>ендо</a:t>
            </a:r>
            <a:r>
              <a:rPr sz="1600" spc="-15" dirty="0" err="1">
                <a:latin typeface="Microsoft Sans Serif"/>
                <a:cs typeface="Microsoft Sans Serif"/>
              </a:rPr>
              <a:t>ван</a:t>
            </a:r>
            <a:r>
              <a:rPr sz="1600" spc="-20" dirty="0" err="1">
                <a:latin typeface="Microsoft Sans Serif"/>
                <a:cs typeface="Microsoft Sans Serif"/>
              </a:rPr>
              <a:t>н</a:t>
            </a:r>
            <a:r>
              <a:rPr sz="1600" spc="-5" dirty="0" err="1">
                <a:latin typeface="Microsoft Sans Serif"/>
                <a:cs typeface="Microsoft Sans Serif"/>
              </a:rPr>
              <a:t>ые</a:t>
            </a:r>
            <a:r>
              <a:rPr sz="1600" spc="-5" dirty="0">
                <a:latin typeface="Microsoft Sans Serif"/>
                <a:cs typeface="Microsoft Sans Serif"/>
              </a:rPr>
              <a:t>  </a:t>
            </a:r>
            <a:r>
              <a:rPr sz="1600" spc="-35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3375" lvl="1" algn="ctr"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	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200" y="1504950"/>
            <a:ext cx="8991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Лица, </a:t>
            </a:r>
            <a:r>
              <a:rPr lang="ru-RU" sz="3200" b="1" dirty="0"/>
              <a:t>допустившие нарушение Порядка</a:t>
            </a:r>
            <a:r>
              <a:rPr lang="ru-RU" sz="32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200" y="1200150"/>
            <a:ext cx="862315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9860"/>
            <a:ext cx="7239604" cy="42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52400" y="1200150"/>
            <a:ext cx="88392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30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30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30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3000" b="1" spc="-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3000" b="1" spc="-5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30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30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3000" b="1" spc="-5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30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1020900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272415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43893" y="917118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43893" y="3577133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78403" y="3600680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43893" y="4340817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28600" y="1047750"/>
            <a:ext cx="8763000" cy="365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6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6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6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6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600" b="1" spc="-1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  <a:r>
              <a:rPr sz="2600"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8827" y="869554"/>
            <a:ext cx="8991599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2600" dirty="0">
              <a:latin typeface="Cambria"/>
              <a:cs typeface="Cambria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2600" dirty="0">
              <a:latin typeface="Cambria"/>
              <a:cs typeface="Cambria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округления.</a:t>
            </a:r>
            <a:endParaRPr sz="2600" dirty="0">
              <a:latin typeface="Cambria"/>
              <a:cs typeface="Cambria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класс.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228600" y="1047750"/>
            <a:ext cx="8839200" cy="367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8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800" b="1" spc="-5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8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8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8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8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800" dirty="0">
              <a:latin typeface="Cambria"/>
              <a:cs typeface="Cambria"/>
            </a:endParaRPr>
          </a:p>
          <a:p>
            <a:pPr marL="12700" marR="286385" indent="65405">
              <a:lnSpc>
                <a:spcPct val="100000"/>
              </a:lnSpc>
              <a:spcBef>
                <a:spcPts val="580"/>
              </a:spcBef>
            </a:pP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8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28600" y="971550"/>
            <a:ext cx="8763000" cy="3097643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20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20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20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20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20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20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20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20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20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20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20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20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20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20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20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20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20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20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20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20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20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20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20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20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20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20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0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2000"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20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20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20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20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20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2000" b="1" spc="20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2000" b="1" spc="20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20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20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2000" b="1" spc="-1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20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20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20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20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b="1" spc="5" dirty="0" err="1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r>
              <a:rPr sz="2000" b="1" dirty="0" err="1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20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52401" y="1352551"/>
            <a:ext cx="877176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5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800" y="1123950"/>
            <a:ext cx="8382000" cy="339772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spcBef>
                <a:spcPts val="1755"/>
              </a:spcBef>
            </a:pPr>
            <a:r>
              <a:rPr sz="3200" b="1" spc="-75" dirty="0">
                <a:latin typeface="Georgia"/>
                <a:cs typeface="Georgia"/>
              </a:rPr>
              <a:t>Цель: </a:t>
            </a:r>
            <a:r>
              <a:rPr sz="3200" spc="150" dirty="0">
                <a:latin typeface="Georgia"/>
                <a:cs typeface="Georgia"/>
              </a:rPr>
              <a:t>допуск </a:t>
            </a:r>
            <a:r>
              <a:rPr sz="3200" spc="210" dirty="0">
                <a:latin typeface="Georgia"/>
                <a:cs typeface="Georgia"/>
              </a:rPr>
              <a:t>к</a:t>
            </a:r>
            <a:r>
              <a:rPr sz="3200" spc="-30" dirty="0">
                <a:latin typeface="Georgia"/>
                <a:cs typeface="Georgia"/>
              </a:rPr>
              <a:t> </a:t>
            </a:r>
            <a:r>
              <a:rPr sz="3200" spc="-25" dirty="0">
                <a:latin typeface="Georgia"/>
                <a:cs typeface="Georgia"/>
              </a:rPr>
              <a:t>ГИА</a:t>
            </a:r>
            <a:endParaRPr sz="3200" dirty="0">
              <a:latin typeface="Georgia"/>
              <a:cs typeface="Georgia"/>
            </a:endParaRPr>
          </a:p>
          <a:p>
            <a:pPr marL="12700">
              <a:spcBef>
                <a:spcPts val="1655"/>
              </a:spcBef>
            </a:pPr>
            <a:r>
              <a:rPr sz="3200" b="1" spc="25" dirty="0" err="1">
                <a:latin typeface="Georgia"/>
                <a:cs typeface="Georgia"/>
              </a:rPr>
              <a:t>Результат</a:t>
            </a:r>
            <a:r>
              <a:rPr sz="3200" b="1" spc="25" dirty="0">
                <a:latin typeface="Georgia"/>
                <a:cs typeface="Georgia"/>
              </a:rPr>
              <a:t>: </a:t>
            </a:r>
            <a:r>
              <a:rPr sz="3200" spc="125" dirty="0">
                <a:latin typeface="Georgia"/>
                <a:cs typeface="Georgia"/>
              </a:rPr>
              <a:t>зачет </a:t>
            </a:r>
            <a:r>
              <a:rPr sz="3200" dirty="0" err="1">
                <a:latin typeface="Georgia"/>
                <a:cs typeface="Georgia"/>
              </a:rPr>
              <a:t>или</a:t>
            </a:r>
            <a:r>
              <a:rPr sz="3200" spc="555" dirty="0">
                <a:latin typeface="Georgia"/>
                <a:cs typeface="Georgia"/>
              </a:rPr>
              <a:t> </a:t>
            </a:r>
            <a:r>
              <a:rPr sz="3200" spc="120" dirty="0" err="1">
                <a:latin typeface="Georgia"/>
                <a:cs typeface="Georgia"/>
              </a:rPr>
              <a:t>незачет</a:t>
            </a:r>
            <a:endParaRPr sz="3200" dirty="0">
              <a:latin typeface="Georgia"/>
              <a:cs typeface="Georgia"/>
            </a:endParaRPr>
          </a:p>
          <a:p>
            <a:pPr marL="12700" marR="658495" algn="just">
              <a:spcBef>
                <a:spcPts val="5"/>
              </a:spcBef>
            </a:pPr>
            <a:r>
              <a:rPr sz="3200" b="1" spc="80" dirty="0">
                <a:latin typeface="Georgia"/>
                <a:cs typeface="Georgia"/>
              </a:rPr>
              <a:t>Дата </a:t>
            </a:r>
            <a:r>
              <a:rPr sz="3200" b="1" dirty="0">
                <a:latin typeface="Georgia"/>
                <a:cs typeface="Georgia"/>
              </a:rPr>
              <a:t>проведения: </a:t>
            </a:r>
            <a:r>
              <a:rPr lang="ru-RU" sz="3200" b="1" spc="215" dirty="0">
                <a:solidFill>
                  <a:srgbClr val="FF0000"/>
                </a:solidFill>
                <a:latin typeface="Georgia"/>
                <a:cs typeface="Georgia"/>
              </a:rPr>
              <a:t>14 февраля </a:t>
            </a:r>
            <a:r>
              <a:rPr sz="3200" b="1" spc="215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3200" b="1" spc="215" dirty="0">
                <a:solidFill>
                  <a:srgbClr val="FF0000"/>
                </a:solidFill>
                <a:latin typeface="Georgia"/>
                <a:cs typeface="Georgia"/>
              </a:rPr>
              <a:t>24 г0да</a:t>
            </a:r>
          </a:p>
          <a:p>
            <a:pPr marL="12700" marR="658495" algn="just">
              <a:spcBef>
                <a:spcPts val="5"/>
              </a:spcBef>
            </a:pPr>
            <a:r>
              <a:rPr lang="ru-RU" sz="3200" b="1" spc="2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3200" b="1" spc="-25" dirty="0">
                <a:latin typeface="Georgia"/>
                <a:cs typeface="Georgia"/>
              </a:rPr>
              <a:t>Дополнительные сроки: </a:t>
            </a:r>
            <a:r>
              <a:rPr lang="ru-RU" sz="3200" b="1" spc="-25" dirty="0">
                <a:solidFill>
                  <a:srgbClr val="FF0000"/>
                </a:solidFill>
                <a:latin typeface="Georgia"/>
                <a:cs typeface="Georgia"/>
              </a:rPr>
              <a:t>13</a:t>
            </a:r>
            <a:r>
              <a:rPr lang="ru-RU" sz="3200" b="1" spc="-25" dirty="0">
                <a:latin typeface="Georgia"/>
                <a:cs typeface="Georgia"/>
              </a:rPr>
              <a:t> </a:t>
            </a:r>
            <a:r>
              <a:rPr lang="ru-RU" sz="3200" b="1" spc="-25" dirty="0">
                <a:solidFill>
                  <a:srgbClr val="FF0000"/>
                </a:solidFill>
                <a:latin typeface="Georgia"/>
                <a:cs typeface="Georgia"/>
              </a:rPr>
              <a:t>марта и 15 апреля 2024 года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28600" y="971550"/>
            <a:ext cx="8686800" cy="3949158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Итоговое собеседование по русскому языку  направлено на проверку навыков спонтанной речи –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2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28600" y="971550"/>
            <a:ext cx="8686800" cy="3918380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62929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>
                <a:latin typeface="Georgia"/>
                <a:cs typeface="Georgia"/>
              </a:rPr>
              <a:t>О</a:t>
            </a:r>
            <a:r>
              <a:rPr sz="2800" spc="170" dirty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lang="ru-RU" sz="2800" spc="254" dirty="0">
                <a:latin typeface="Georgia"/>
                <a:cs typeface="Georgia"/>
              </a:rPr>
              <a:t>подать заявление 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40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>
                <a:latin typeface="Georgia"/>
                <a:cs typeface="Georgia"/>
              </a:rPr>
              <a:t>МАРТА</a:t>
            </a:r>
            <a:r>
              <a:rPr sz="2800" b="1" spc="-135" dirty="0">
                <a:latin typeface="Georgia"/>
                <a:cs typeface="Georgia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>
                <a:solidFill>
                  <a:srgbClr val="C00000"/>
                </a:solidFill>
                <a:latin typeface="Georgia"/>
                <a:cs typeface="Georgia"/>
              </a:rPr>
              <a:t>4</a:t>
            </a:r>
            <a:r>
              <a:rPr sz="2800" b="1" spc="195" dirty="0">
                <a:latin typeface="Georgia"/>
                <a:cs typeface="Georgia"/>
              </a:rPr>
              <a:t> </a:t>
            </a:r>
            <a:r>
              <a:rPr sz="2800" b="1" spc="-15" dirty="0">
                <a:latin typeface="Georgia"/>
                <a:cs typeface="Georgia"/>
              </a:rPr>
              <a:t>ГОДА</a:t>
            </a:r>
            <a:r>
              <a:rPr lang="ru-RU" sz="2800" b="1" spc="-15" dirty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/>
          <p:nvPr/>
        </p:nvSpPr>
        <p:spPr>
          <a:xfrm>
            <a:off x="173404" y="2495006"/>
            <a:ext cx="4050791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198810" y="2596893"/>
            <a:ext cx="4392486" cy="1814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93955" y="2582862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198810" y="2577126"/>
            <a:ext cx="44753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400" b="1" i="1" spc="-175" dirty="0">
                <a:latin typeface="Trebuchet MS"/>
                <a:cs typeface="Trebuchet MS"/>
              </a:rPr>
              <a:t>- </a:t>
            </a:r>
            <a:r>
              <a:rPr sz="2400" b="1" i="1" spc="-125" dirty="0" err="1">
                <a:latin typeface="Trebuchet MS"/>
                <a:cs typeface="Trebuchet MS"/>
              </a:rPr>
              <a:t>сведения</a:t>
            </a:r>
            <a:r>
              <a:rPr sz="2400" b="1" i="1" spc="-125" dirty="0">
                <a:latin typeface="Trebuchet MS"/>
                <a:cs typeface="Trebuchet MS"/>
              </a:rPr>
              <a:t> </a:t>
            </a:r>
            <a:r>
              <a:rPr sz="2400" b="1" i="1" spc="-100" dirty="0">
                <a:latin typeface="Trebuchet MS"/>
                <a:cs typeface="Trebuchet MS"/>
              </a:rPr>
              <a:t>об</a:t>
            </a:r>
            <a:r>
              <a:rPr sz="2400" b="1" i="1" spc="-195" dirty="0">
                <a:latin typeface="Trebuchet MS"/>
                <a:cs typeface="Trebuchet MS"/>
              </a:rPr>
              <a:t> </a:t>
            </a:r>
            <a:r>
              <a:rPr sz="2400" b="1" i="1" spc="-120" dirty="0">
                <a:latin typeface="Trebuchet MS"/>
                <a:cs typeface="Trebuchet MS"/>
              </a:rPr>
              <a:t>участнике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400" b="1" i="1" spc="-175" dirty="0">
                <a:latin typeface="Trebuchet MS"/>
                <a:cs typeface="Trebuchet MS"/>
              </a:rPr>
              <a:t>- </a:t>
            </a:r>
            <a:r>
              <a:rPr sz="2400" b="1" i="1" spc="-125" dirty="0" err="1">
                <a:latin typeface="Trebuchet MS"/>
                <a:cs typeface="Trebuchet MS"/>
              </a:rPr>
              <a:t>сведения</a:t>
            </a:r>
            <a:r>
              <a:rPr sz="2400" b="1" i="1" spc="-125" dirty="0">
                <a:latin typeface="Trebuchet MS"/>
                <a:cs typeface="Trebuchet MS"/>
              </a:rPr>
              <a:t> </a:t>
            </a:r>
            <a:r>
              <a:rPr sz="2400" b="1" i="1" spc="-100" dirty="0">
                <a:latin typeface="Trebuchet MS"/>
                <a:cs typeface="Trebuchet MS"/>
              </a:rPr>
              <a:t>об</a:t>
            </a:r>
            <a:r>
              <a:rPr sz="2400" b="1" i="1" spc="-195" dirty="0">
                <a:latin typeface="Trebuchet MS"/>
                <a:cs typeface="Trebuchet MS"/>
              </a:rPr>
              <a:t> </a:t>
            </a:r>
            <a:r>
              <a:rPr sz="2400" b="1" i="1" spc="-110" dirty="0">
                <a:latin typeface="Trebuchet MS"/>
                <a:cs typeface="Trebuchet MS"/>
              </a:rPr>
              <a:t>образовательной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i="1" spc="-100" dirty="0">
                <a:latin typeface="Trebuchet MS"/>
                <a:cs typeface="Trebuchet MS"/>
              </a:rPr>
              <a:t>организации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424800"/>
            <a:ext cx="4343399" cy="1914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837555" y="2599878"/>
            <a:ext cx="4032504" cy="182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821475" y="2567080"/>
            <a:ext cx="4248531" cy="182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84716" y="2565300"/>
            <a:ext cx="4248785" cy="1987649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97144" y="2596918"/>
            <a:ext cx="361061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400" b="1" i="1" spc="-175" dirty="0">
                <a:latin typeface="Trebuchet MS"/>
                <a:cs typeface="Trebuchet MS"/>
              </a:rPr>
              <a:t>- </a:t>
            </a:r>
            <a:r>
              <a:rPr lang="ru-RU" sz="2400" b="1" i="1" spc="-125" dirty="0">
                <a:latin typeface="Trebuchet MS"/>
                <a:cs typeface="Trebuchet MS"/>
              </a:rPr>
              <a:t>подписывает заявление участника</a:t>
            </a:r>
            <a:endParaRPr sz="24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>
                <a:latin typeface="Georgia"/>
                <a:cs typeface="Georgia"/>
              </a:rPr>
              <a:t>3</a:t>
            </a:r>
            <a:r>
              <a:rPr sz="3600" b="1" spc="125" dirty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>
                <a:latin typeface="Georgia"/>
                <a:cs typeface="Georgia"/>
              </a:rPr>
              <a:t>О</a:t>
            </a:r>
            <a:r>
              <a:rPr sz="3600" b="1" spc="15" dirty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>
                <a:latin typeface="Trebuchet MS"/>
                <a:cs typeface="Trebuchet MS"/>
              </a:rPr>
              <a:t>(</a:t>
            </a:r>
            <a:r>
              <a:rPr lang="ru-RU" sz="1600" b="1" i="1" spc="-135" dirty="0">
                <a:latin typeface="Trebuchet MS"/>
                <a:cs typeface="Trebuchet MS"/>
              </a:rPr>
              <a:t>апрель-май</a:t>
            </a:r>
            <a:r>
              <a:rPr sz="1600" b="1" i="1" spc="-135" dirty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533400" y="2876550"/>
            <a:ext cx="8145029" cy="17123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5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Проект расписания ОГЭ 2023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основной период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78632"/>
              </p:ext>
            </p:extLst>
          </p:nvPr>
        </p:nvGraphicFramePr>
        <p:xfrm>
          <a:off x="152400" y="895350"/>
          <a:ext cx="8839200" cy="4054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37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400" b="1" spc="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24, 25</a:t>
                      </a:r>
                      <a:r>
                        <a:rPr sz="2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4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lang="ru-RU" sz="2400" baseline="0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41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4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4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27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4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4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Обществознание,</a:t>
                      </a:r>
                      <a:r>
                        <a:rPr lang="ru-RU" sz="2400" spc="5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биология, химия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37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30 мая</a:t>
                      </a:r>
                      <a:r>
                        <a:rPr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lang="ru-RU" sz="2400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География,</a:t>
                      </a:r>
                      <a:r>
                        <a:rPr lang="ru-RU" sz="2400" baseline="0" dirty="0">
                          <a:latin typeface="Times New Roman"/>
                          <a:cs typeface="Times New Roman"/>
                        </a:rPr>
                        <a:t> история, физика, химия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37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 июня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40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37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4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55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11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География,</a:t>
                      </a:r>
                      <a:r>
                        <a:rPr lang="ru-RU" sz="2400" b="0" i="0" spc="-10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 и ИКТ, обществознание</a:t>
                      </a:r>
                      <a:endParaRPr lang="ru-RU" sz="24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4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4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4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 и КТ, литература, физика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69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4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24 июня по 2 июля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b="1" i="1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400" b="1" i="1" spc="-1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4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4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4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1289</Words>
  <Application>Microsoft Office PowerPoint</Application>
  <PresentationFormat>Экран (16:9)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Book Antiqua</vt:lpstr>
      <vt:lpstr>Calibri</vt:lpstr>
      <vt:lpstr>Cambria</vt:lpstr>
      <vt:lpstr>Georgia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Проект расписания ОГЭ 2023 основной период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Завуч</cp:lastModifiedBy>
  <cp:revision>98</cp:revision>
  <dcterms:created xsi:type="dcterms:W3CDTF">2019-10-15T10:38:01Z</dcterms:created>
  <dcterms:modified xsi:type="dcterms:W3CDTF">2024-01-23T09:41:23Z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