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Lst>
  <p:sldIdLst>
    <p:sldId id="256" r:id="rId5"/>
    <p:sldId id="257" r:id="rId6"/>
    <p:sldId id="258" r:id="rId7"/>
    <p:sldId id="259" r:id="rId8"/>
    <p:sldId id="261" r:id="rId9"/>
    <p:sldId id="260" r:id="rId10"/>
    <p:sldId id="264" r:id="rId11"/>
    <p:sldId id="279" r:id="rId12"/>
    <p:sldId id="267" r:id="rId13"/>
    <p:sldId id="265" r:id="rId14"/>
    <p:sldId id="263" r:id="rId15"/>
    <p:sldId id="262" r:id="rId16"/>
    <p:sldId id="268" r:id="rId17"/>
    <p:sldId id="269" r:id="rId18"/>
    <p:sldId id="270" r:id="rId19"/>
    <p:sldId id="281" r:id="rId20"/>
    <p:sldId id="271" r:id="rId21"/>
    <p:sldId id="272" r:id="rId22"/>
    <p:sldId id="273" r:id="rId23"/>
    <p:sldId id="283" r:id="rId24"/>
    <p:sldId id="284" r:id="rId25"/>
    <p:sldId id="274" r:id="rId26"/>
    <p:sldId id="275" r:id="rId27"/>
    <p:sldId id="276"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C95775-527A-4324-97F7-3A82D8D52FC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C95775-527A-4324-97F7-3A82D8D52F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09.10.2022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648315C-94DD-4DB9-B923-B641BA12FB6D}" type="datetimeFigureOut">
              <a:rPr lang="ru-RU" smtClean="0"/>
              <a:pPr/>
              <a:t>09.10.2022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09.10.2022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09.10.2022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09.10.2022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09.10.2022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pPr lvl="0" algn="l">
              <a:spcBef>
                <a:spcPts val="0"/>
              </a:spcBef>
            </a:pPr>
            <a:r>
              <a:rPr lang="ru-RU" sz="3200" b="1" dirty="0" smtClean="0">
                <a:solidFill>
                  <a:srgbClr val="A51009"/>
                </a:solidFill>
                <a:latin typeface="Times New Roman"/>
                <a:ea typeface="Courier New"/>
                <a:cs typeface="+mn-cs"/>
              </a:rPr>
              <a:t>Формирование </a:t>
            </a:r>
            <a:r>
              <a:rPr lang="ru-RU" sz="3200" b="1" dirty="0">
                <a:solidFill>
                  <a:srgbClr val="A51009"/>
                </a:solidFill>
                <a:latin typeface="Times New Roman"/>
                <a:ea typeface="Courier New"/>
                <a:cs typeface="+mn-cs"/>
              </a:rPr>
              <a:t>и </a:t>
            </a:r>
            <a:r>
              <a:rPr lang="ru-RU" sz="3200" b="1" dirty="0" smtClean="0">
                <a:solidFill>
                  <a:srgbClr val="A51009"/>
                </a:solidFill>
                <a:latin typeface="Times New Roman"/>
                <a:ea typeface="Courier New"/>
                <a:cs typeface="+mn-cs"/>
              </a:rPr>
              <a:t>развитие </a:t>
            </a:r>
            <a:r>
              <a:rPr lang="ru-RU" sz="3200" b="1" dirty="0">
                <a:solidFill>
                  <a:srgbClr val="A51009"/>
                </a:solidFill>
                <a:latin typeface="Times New Roman"/>
                <a:ea typeface="Courier New"/>
                <a:cs typeface="+mn-cs"/>
              </a:rPr>
              <a:t>функциональной </a:t>
            </a:r>
            <a:r>
              <a:rPr lang="ru-RU" sz="3200" b="1" dirty="0" smtClean="0">
                <a:solidFill>
                  <a:srgbClr val="A51009"/>
                </a:solidFill>
                <a:latin typeface="Times New Roman"/>
                <a:ea typeface="Courier New"/>
                <a:cs typeface="+mn-cs"/>
              </a:rPr>
              <a:t>грамотности обучающихся</a:t>
            </a:r>
            <a:r>
              <a:rPr lang="ru-RU" sz="3200" b="1" dirty="0">
                <a:solidFill>
                  <a:srgbClr val="A51009"/>
                </a:solidFill>
                <a:ea typeface="+mn-ea"/>
                <a:cs typeface="+mn-cs"/>
              </a:rPr>
              <a:t/>
            </a:r>
            <a:br>
              <a:rPr lang="ru-RU" sz="3200" b="1" dirty="0">
                <a:solidFill>
                  <a:srgbClr val="A51009"/>
                </a:solidFill>
                <a:ea typeface="+mn-ea"/>
                <a:cs typeface="+mn-cs"/>
              </a:rPr>
            </a:br>
            <a:endParaRPr lang="ru-RU" sz="3200" dirty="0"/>
          </a:p>
        </p:txBody>
      </p:sp>
      <p:sp>
        <p:nvSpPr>
          <p:cNvPr id="5" name="Подзаголовок 4"/>
          <p:cNvSpPr>
            <a:spLocks noGrp="1"/>
          </p:cNvSpPr>
          <p:nvPr>
            <p:ph type="subTitle" idx="1"/>
          </p:nvPr>
        </p:nvSpPr>
        <p:spPr/>
        <p:txBody>
          <a:bodyPr/>
          <a:lstStyle/>
          <a:p>
            <a:r>
              <a:rPr lang="ru-RU" dirty="0" smtClean="0"/>
              <a:t>МБОУ СОШ с. </a:t>
            </a:r>
            <a:r>
              <a:rPr lang="ru-RU" dirty="0" err="1" smtClean="0"/>
              <a:t>Саглы</a:t>
            </a:r>
            <a:r>
              <a:rPr lang="ru-RU" dirty="0" smtClean="0"/>
              <a:t> </a:t>
            </a:r>
            <a:r>
              <a:rPr lang="ru-RU" dirty="0" err="1" smtClean="0"/>
              <a:t>Овюрского</a:t>
            </a:r>
            <a:r>
              <a:rPr lang="ru-RU" dirty="0" smtClean="0"/>
              <a:t> </a:t>
            </a:r>
            <a:r>
              <a:rPr lang="ru-RU" dirty="0" err="1" smtClean="0"/>
              <a:t>кожууна</a:t>
            </a:r>
            <a:endParaRPr lang="ru-RU" dirty="0" smtClean="0"/>
          </a:p>
          <a:p>
            <a:r>
              <a:rPr lang="ru-RU" dirty="0" smtClean="0"/>
              <a:t>Родительское собрание</a:t>
            </a:r>
            <a:endParaRPr lang="ru-RU" dirty="0"/>
          </a:p>
        </p:txBody>
      </p:sp>
      <p:pic>
        <p:nvPicPr>
          <p:cNvPr id="6" name="Picture 3" descr="MC9003433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717032"/>
            <a:ext cx="2424980" cy="224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51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496944" cy="6740307"/>
          </a:xfrm>
          <a:prstGeom prst="rect">
            <a:avLst/>
          </a:prstGeom>
          <a:pattFill prst="pct50">
            <a:fgClr>
              <a:schemeClr val="accent1"/>
            </a:fgClr>
            <a:bgClr>
              <a:schemeClr val="bg1"/>
            </a:bgClr>
          </a:pattFill>
        </p:spPr>
        <p:txBody>
          <a:bodyPr wrap="square">
            <a:spAutoFit/>
          </a:bodyPr>
          <a:lstStyle/>
          <a:p>
            <a:r>
              <a:rPr lang="ru-RU" b="1" dirty="0">
                <a:solidFill>
                  <a:srgbClr val="000000"/>
                </a:solidFill>
                <a:latin typeface="Arial"/>
              </a:rPr>
              <a:t>Вопрос 11: СДАЧА КРОВИ </a:t>
            </a:r>
            <a:endParaRPr lang="ru-RU" sz="1100" b="1" i="1" dirty="0" smtClean="0">
              <a:solidFill>
                <a:srgbClr val="000000"/>
              </a:solidFill>
              <a:latin typeface="Arial"/>
            </a:endParaRPr>
          </a:p>
          <a:p>
            <a:r>
              <a:rPr lang="ru-RU" dirty="0" smtClean="0">
                <a:solidFill>
                  <a:srgbClr val="000000"/>
                </a:solidFill>
                <a:latin typeface="Arial"/>
              </a:rPr>
              <a:t>Каково </a:t>
            </a:r>
            <a:r>
              <a:rPr lang="ru-RU" dirty="0">
                <a:solidFill>
                  <a:srgbClr val="000000"/>
                </a:solidFill>
                <a:latin typeface="Arial"/>
              </a:rPr>
              <a:t>основное назначение текста «Сдача крови»? </a:t>
            </a:r>
          </a:p>
          <a:p>
            <a:r>
              <a:rPr lang="ru-RU" dirty="0">
                <a:solidFill>
                  <a:srgbClr val="000000"/>
                </a:solidFill>
                <a:latin typeface="Arial"/>
              </a:rPr>
              <a:t>A Призвать людей сдавать кровь. </a:t>
            </a:r>
          </a:p>
          <a:p>
            <a:r>
              <a:rPr lang="ru-RU" dirty="0">
                <a:solidFill>
                  <a:srgbClr val="000000"/>
                </a:solidFill>
                <a:latin typeface="Arial"/>
              </a:rPr>
              <a:t>B Описать риск, связанный со сдачей крови. </a:t>
            </a:r>
          </a:p>
          <a:p>
            <a:r>
              <a:rPr lang="ru-RU" dirty="0">
                <a:solidFill>
                  <a:srgbClr val="000000"/>
                </a:solidFill>
                <a:latin typeface="Arial"/>
              </a:rPr>
              <a:t>C Объяснить, где можно сдать кровь. </a:t>
            </a:r>
          </a:p>
          <a:p>
            <a:r>
              <a:rPr lang="ru-RU" dirty="0">
                <a:solidFill>
                  <a:srgbClr val="000000"/>
                </a:solidFill>
                <a:latin typeface="Arial"/>
              </a:rPr>
              <a:t>D Доказать, что многие регулярно сдают кровь. </a:t>
            </a:r>
            <a:endParaRPr lang="ru-RU" dirty="0" smtClean="0">
              <a:solidFill>
                <a:srgbClr val="000000"/>
              </a:solidFill>
              <a:latin typeface="Arial"/>
            </a:endParaRPr>
          </a:p>
          <a:p>
            <a:r>
              <a:rPr lang="ru-RU" b="1" dirty="0">
                <a:solidFill>
                  <a:srgbClr val="000000"/>
                </a:solidFill>
                <a:latin typeface="Arial"/>
              </a:rPr>
              <a:t>Вопрос 6: СДАЧА КРОВИ </a:t>
            </a:r>
            <a:endParaRPr lang="ru-RU" b="1" dirty="0" smtClean="0">
              <a:solidFill>
                <a:srgbClr val="000000"/>
              </a:solidFill>
              <a:latin typeface="Arial"/>
            </a:endParaRPr>
          </a:p>
          <a:p>
            <a:r>
              <a:rPr lang="ru-RU" dirty="0" smtClean="0">
                <a:solidFill>
                  <a:srgbClr val="000000"/>
                </a:solidFill>
                <a:latin typeface="Arial"/>
              </a:rPr>
              <a:t>Почему </a:t>
            </a:r>
            <a:r>
              <a:rPr lang="ru-RU" dirty="0">
                <a:solidFill>
                  <a:srgbClr val="000000"/>
                </a:solidFill>
                <a:latin typeface="Arial"/>
              </a:rPr>
              <a:t>в объявлении говорится, что донорство незаменимо? Выпишите предложение из текста, которое это объясняет. </a:t>
            </a:r>
            <a:endParaRPr lang="ru-RU" dirty="0" smtClean="0">
              <a:solidFill>
                <a:srgbClr val="000000"/>
              </a:solidFill>
              <a:latin typeface="Arial"/>
            </a:endParaRPr>
          </a:p>
          <a:p>
            <a:r>
              <a:rPr lang="ru-RU" b="1" dirty="0">
                <a:solidFill>
                  <a:srgbClr val="000000"/>
                </a:solidFill>
                <a:latin typeface="Arial"/>
              </a:rPr>
              <a:t>Вопрос 8: СДАЧА КРОВИ </a:t>
            </a:r>
            <a:endParaRPr lang="ru-RU" sz="1100" b="1" i="1" dirty="0">
              <a:solidFill>
                <a:srgbClr val="000000"/>
              </a:solidFill>
              <a:latin typeface="Arial"/>
            </a:endParaRPr>
          </a:p>
          <a:p>
            <a:r>
              <a:rPr lang="ru-RU" dirty="0" smtClean="0">
                <a:solidFill>
                  <a:srgbClr val="000000"/>
                </a:solidFill>
                <a:latin typeface="Arial"/>
              </a:rPr>
              <a:t>Восемнадцатилетняя </a:t>
            </a:r>
            <a:r>
              <a:rPr lang="ru-RU" dirty="0">
                <a:solidFill>
                  <a:srgbClr val="000000"/>
                </a:solidFill>
                <a:latin typeface="Arial"/>
              </a:rPr>
              <a:t>девушка, дважды сдававшая кровь за последние двенадцать месяцев, желает сдать кровь снова. Исходя из объявления, при каком условии ей позволят это сделать? </a:t>
            </a:r>
            <a:endParaRPr lang="ru-RU" dirty="0" smtClean="0">
              <a:solidFill>
                <a:srgbClr val="000000"/>
              </a:solidFill>
              <a:latin typeface="Arial"/>
            </a:endParaRPr>
          </a:p>
          <a:p>
            <a:r>
              <a:rPr lang="ru-RU" b="1" dirty="0">
                <a:solidFill>
                  <a:srgbClr val="000000"/>
                </a:solidFill>
                <a:latin typeface="Arial"/>
              </a:rPr>
              <a:t>Вопрос 10: СДАЧА КРОВИ </a:t>
            </a:r>
            <a:endParaRPr lang="ru-RU" b="1" dirty="0" smtClean="0">
              <a:solidFill>
                <a:srgbClr val="000000"/>
              </a:solidFill>
              <a:latin typeface="Arial"/>
            </a:endParaRPr>
          </a:p>
          <a:p>
            <a:r>
              <a:rPr lang="ru-RU" dirty="0" smtClean="0">
                <a:solidFill>
                  <a:srgbClr val="000000"/>
                </a:solidFill>
                <a:latin typeface="Arial"/>
              </a:rPr>
              <a:t>Исходя </a:t>
            </a:r>
            <a:r>
              <a:rPr lang="ru-RU" dirty="0">
                <a:solidFill>
                  <a:srgbClr val="000000"/>
                </a:solidFill>
                <a:latin typeface="Arial"/>
              </a:rPr>
              <a:t>из объявления, позволят ли перечисленным в таблице людям сдать кровь? </a:t>
            </a:r>
            <a:r>
              <a:rPr lang="ru-RU" dirty="0" smtClean="0">
                <a:solidFill>
                  <a:srgbClr val="000000"/>
                </a:solidFill>
                <a:latin typeface="Arial"/>
              </a:rPr>
              <a:t> Обведите </a:t>
            </a:r>
            <a:r>
              <a:rPr lang="ru-RU" dirty="0">
                <a:solidFill>
                  <a:srgbClr val="000000"/>
                </a:solidFill>
                <a:latin typeface="Arial"/>
              </a:rPr>
              <a:t>«Да» или «Нет» для каждого случая. </a:t>
            </a:r>
            <a:endParaRPr lang="ru-RU" dirty="0" smtClean="0">
              <a:solidFill>
                <a:srgbClr val="000000"/>
              </a:solidFill>
              <a:latin typeface="Arial"/>
            </a:endParaRPr>
          </a:p>
          <a:p>
            <a:r>
              <a:rPr lang="ru-RU" b="1" dirty="0" smtClean="0">
                <a:solidFill>
                  <a:srgbClr val="000000"/>
                </a:solidFill>
                <a:latin typeface="Arial"/>
              </a:rPr>
              <a:t>Личные </a:t>
            </a:r>
            <a:r>
              <a:rPr lang="ru-RU" b="1" dirty="0">
                <a:solidFill>
                  <a:srgbClr val="000000"/>
                </a:solidFill>
                <a:latin typeface="Arial"/>
              </a:rPr>
              <a:t>данные </a:t>
            </a:r>
            <a:r>
              <a:rPr lang="ru-RU" dirty="0">
                <a:solidFill>
                  <a:srgbClr val="000000"/>
                </a:solidFill>
                <a:latin typeface="Arial"/>
              </a:rPr>
              <a:t>	</a:t>
            </a:r>
            <a:r>
              <a:rPr lang="ru-RU" dirty="0" smtClean="0">
                <a:solidFill>
                  <a:srgbClr val="000000"/>
                </a:solidFill>
                <a:latin typeface="Arial"/>
              </a:rPr>
              <a:t>                       </a:t>
            </a:r>
            <a:r>
              <a:rPr lang="ru-RU" b="1" dirty="0" smtClean="0">
                <a:solidFill>
                  <a:srgbClr val="000000"/>
                </a:solidFill>
                <a:latin typeface="Arial"/>
              </a:rPr>
              <a:t>Позволят </a:t>
            </a:r>
            <a:r>
              <a:rPr lang="ru-RU" b="1" dirty="0">
                <a:solidFill>
                  <a:srgbClr val="000000"/>
                </a:solidFill>
                <a:latin typeface="Arial"/>
              </a:rPr>
              <a:t>ли сдать кровь? </a:t>
            </a:r>
            <a:r>
              <a:rPr lang="ru-RU" dirty="0">
                <a:solidFill>
                  <a:srgbClr val="000000"/>
                </a:solidFill>
                <a:latin typeface="Arial"/>
              </a:rPr>
              <a:t>	</a:t>
            </a:r>
          </a:p>
          <a:p>
            <a:r>
              <a:rPr lang="ru-RU" dirty="0">
                <a:solidFill>
                  <a:srgbClr val="000000"/>
                </a:solidFill>
                <a:latin typeface="Arial"/>
              </a:rPr>
              <a:t>Пятнадцатилетний юноша,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никогда </a:t>
            </a:r>
            <a:r>
              <a:rPr lang="ru-RU" dirty="0">
                <a:solidFill>
                  <a:srgbClr val="000000"/>
                </a:solidFill>
                <a:latin typeface="Arial"/>
              </a:rPr>
              <a:t>не сдававший кровь ранее. 		</a:t>
            </a:r>
          </a:p>
          <a:p>
            <a:r>
              <a:rPr lang="ru-RU" dirty="0">
                <a:solidFill>
                  <a:srgbClr val="000000"/>
                </a:solidFill>
                <a:latin typeface="Arial"/>
              </a:rPr>
              <a:t>Тридцатилетний мужчина,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сдавший </a:t>
            </a:r>
            <a:r>
              <a:rPr lang="ru-RU" dirty="0">
                <a:solidFill>
                  <a:srgbClr val="000000"/>
                </a:solidFill>
                <a:latin typeface="Arial"/>
              </a:rPr>
              <a:t>кровь шесть недель назад. 		</a:t>
            </a:r>
          </a:p>
          <a:p>
            <a:r>
              <a:rPr lang="ru-RU" dirty="0">
                <a:solidFill>
                  <a:srgbClr val="000000"/>
                </a:solidFill>
                <a:latin typeface="Arial"/>
              </a:rPr>
              <a:t>Двадцатилетняя женщина,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сдававшая </a:t>
            </a:r>
            <a:r>
              <a:rPr lang="ru-RU" dirty="0">
                <a:solidFill>
                  <a:srgbClr val="000000"/>
                </a:solidFill>
                <a:latin typeface="Arial"/>
              </a:rPr>
              <a:t>кровь год назад. 		</a:t>
            </a:r>
          </a:p>
          <a:p>
            <a:endParaRPr lang="ru-RU" dirty="0">
              <a:solidFill>
                <a:srgbClr val="000000"/>
              </a:solidFill>
              <a:latin typeface="Arial"/>
            </a:endParaRPr>
          </a:p>
        </p:txBody>
      </p:sp>
    </p:spTree>
    <p:extLst>
      <p:ext uri="{BB962C8B-B14F-4D97-AF65-F5344CB8AC3E}">
        <p14:creationId xmlns:p14="http://schemas.microsoft.com/office/powerpoint/2010/main" val="370610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6246440" cy="4832092"/>
          </a:xfrm>
          <a:prstGeom prst="rect">
            <a:avLst/>
          </a:prstGeom>
        </p:spPr>
        <p:txBody>
          <a:bodyPr wrap="square">
            <a:spAutoFit/>
          </a:bodyPr>
          <a:lstStyle/>
          <a:p>
            <a:r>
              <a:rPr lang="ru-RU" sz="2800" b="1" dirty="0">
                <a:solidFill>
                  <a:schemeClr val="bg1"/>
                </a:solidFill>
              </a:rPr>
              <a:t>Естественнонаучная грамотность </a:t>
            </a:r>
            <a:r>
              <a:rPr lang="ru-RU" sz="2800" dirty="0">
                <a:solidFill>
                  <a:schemeClr val="bg1"/>
                </a:solidFill>
              </a:rPr>
              <a:t>– </a:t>
            </a:r>
            <a:br>
              <a:rPr lang="ru-RU" sz="2800" dirty="0">
                <a:solidFill>
                  <a:schemeClr val="bg1"/>
                </a:solidFill>
              </a:rPr>
            </a:br>
            <a:r>
              <a:rPr lang="ru-RU" altLang="ru-RU" sz="2800" dirty="0">
                <a:solidFill>
                  <a:schemeClr val="bg1"/>
                </a:solidFill>
                <a:latin typeface="Times New Roman" pitchFamily="18" charset="0"/>
              </a:rPr>
              <a:t>способность использовать естественнонаучные знания для выделения в реальных ситуациях проблем,</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которые могут быть исследованы и решены с помощью научных методов, для получения выводов, основанных на наблюдениях и экспериментах. </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	</a:t>
            </a:r>
            <a:br>
              <a:rPr lang="ru-RU" altLang="ru-RU" sz="2800" dirty="0">
                <a:solidFill>
                  <a:schemeClr val="bg1"/>
                </a:solidFill>
                <a:latin typeface="Times New Roman" pitchFamily="18" charset="0"/>
              </a:rPr>
            </a:br>
            <a:endParaRPr lang="ru-RU" sz="2800"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727012"/>
            <a:ext cx="2095717" cy="301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1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51180"/>
            <a:ext cx="7056784" cy="5016758"/>
          </a:xfrm>
          <a:prstGeom prst="rect">
            <a:avLst/>
          </a:prstGeom>
        </p:spPr>
        <p:txBody>
          <a:bodyPr wrap="square">
            <a:spAutoFit/>
          </a:bodyPr>
          <a:lstStyle/>
          <a:p>
            <a:pPr lvl="0">
              <a:defRPr/>
            </a:pPr>
            <a:r>
              <a:rPr lang="ru-RU" altLang="ru-RU" sz="2000" u="sng" dirty="0">
                <a:solidFill>
                  <a:prstClr val="black"/>
                </a:solidFill>
                <a:effectLst>
                  <a:outerShdw blurRad="38100" dist="38100" dir="2700000" algn="tl">
                    <a:srgbClr val="000000">
                      <a:alpha val="43137"/>
                    </a:srgbClr>
                  </a:outerShdw>
                </a:effectLst>
                <a:latin typeface="Calibri"/>
              </a:rPr>
              <a:t>Естественнонаучная грамотность</a:t>
            </a:r>
            <a:r>
              <a:rPr lang="ru-RU" altLang="ru-RU" sz="2000" u="sng" dirty="0">
                <a:solidFill>
                  <a:prstClr val="black"/>
                </a:solidFill>
                <a:latin typeface="Calibri"/>
              </a:rPr>
              <a:t> </a:t>
            </a:r>
            <a:r>
              <a:rPr lang="ru-RU" altLang="ru-RU" sz="2000" dirty="0">
                <a:solidFill>
                  <a:prstClr val="black"/>
                </a:solidFill>
                <a:latin typeface="Calibri"/>
              </a:rPr>
              <a:t>включает следующие компоненты:</a:t>
            </a:r>
          </a:p>
          <a:p>
            <a:pPr marL="457200" lvl="0" indent="-457200">
              <a:buFontTx/>
              <a:buAutoNum type="arabicPeriod"/>
              <a:defRPr/>
            </a:pPr>
            <a:r>
              <a:rPr lang="ru-RU" altLang="ru-RU" sz="2000" dirty="0" err="1">
                <a:solidFill>
                  <a:prstClr val="black"/>
                </a:solidFill>
                <a:latin typeface="Calibri"/>
              </a:rPr>
              <a:t>Общеучебные</a:t>
            </a:r>
            <a:r>
              <a:rPr lang="ru-RU" altLang="ru-RU" sz="2000" dirty="0">
                <a:solidFill>
                  <a:prstClr val="black"/>
                </a:solidFill>
                <a:latin typeface="Calibri"/>
              </a:rPr>
              <a:t> умения, формируемые в рамках естественнонаучных предметов.</a:t>
            </a:r>
          </a:p>
          <a:p>
            <a:pPr marL="457200" lvl="0" indent="-457200">
              <a:buFontTx/>
              <a:buAutoNum type="arabicPeriod"/>
              <a:defRPr/>
            </a:pPr>
            <a:r>
              <a:rPr lang="ru-RU" altLang="ru-RU" sz="2000" dirty="0">
                <a:solidFill>
                  <a:prstClr val="black"/>
                </a:solidFill>
                <a:latin typeface="Calibri"/>
              </a:rPr>
              <a:t>Естественнонаучные понятия.</a:t>
            </a:r>
          </a:p>
          <a:p>
            <a:pPr marL="457200" lvl="0" indent="-457200">
              <a:buFontTx/>
              <a:buAutoNum type="arabicPeriod"/>
              <a:defRPr/>
            </a:pPr>
            <a:r>
              <a:rPr lang="ru-RU" altLang="ru-RU" sz="2000" dirty="0">
                <a:solidFill>
                  <a:prstClr val="black"/>
                </a:solidFill>
                <a:latin typeface="Calibri"/>
              </a:rPr>
              <a:t>Ситуации, в которых используются естественнонаучные знания. </a:t>
            </a: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	Цель исследования </a:t>
            </a:r>
            <a:r>
              <a:rPr lang="en-US" altLang="ru-RU" sz="2000" dirty="0">
                <a:solidFill>
                  <a:prstClr val="black"/>
                </a:solidFill>
                <a:latin typeface="Calibri"/>
              </a:rPr>
              <a:t>PISA </a:t>
            </a:r>
            <a:r>
              <a:rPr lang="ru-RU" altLang="ru-RU" sz="2000" dirty="0">
                <a:solidFill>
                  <a:prstClr val="black"/>
                </a:solidFill>
                <a:latin typeface="Calibri"/>
              </a:rPr>
              <a:t>- комплексная проверка этих умений, понятий и ситуаций. </a:t>
            </a:r>
            <a:endParaRPr lang="en-US" altLang="ru-RU" sz="2000" dirty="0">
              <a:solidFill>
                <a:prstClr val="black"/>
              </a:solidFill>
              <a:latin typeface="Calibri"/>
            </a:endParaRP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Основное внимание уделяется проверке умений: </a:t>
            </a:r>
          </a:p>
          <a:p>
            <a:pPr lvl="0">
              <a:defRPr/>
            </a:pPr>
            <a:r>
              <a:rPr lang="ru-RU" altLang="ru-RU" sz="2000" dirty="0">
                <a:solidFill>
                  <a:prstClr val="black"/>
                </a:solidFill>
                <a:latin typeface="Calibri"/>
              </a:rPr>
              <a:t>     - выделять из предложенных вопросов те, на которые естественные науки могут дать ответ; </a:t>
            </a:r>
          </a:p>
          <a:p>
            <a:pPr lvl="0">
              <a:defRPr/>
            </a:pPr>
            <a:r>
              <a:rPr lang="ru-RU" altLang="ru-RU" sz="2000" dirty="0">
                <a:solidFill>
                  <a:prstClr val="black"/>
                </a:solidFill>
                <a:latin typeface="Calibri"/>
              </a:rPr>
              <a:t>      - делать  научно обоснованные выводы на основе предложенной информации и др. </a:t>
            </a:r>
          </a:p>
        </p:txBody>
      </p:sp>
    </p:spTree>
    <p:extLst>
      <p:ext uri="{BB962C8B-B14F-4D97-AF65-F5344CB8AC3E}">
        <p14:creationId xmlns:p14="http://schemas.microsoft.com/office/powerpoint/2010/main" val="9290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p:spPr>
      </p:pic>
    </p:spTree>
    <p:extLst>
      <p:ext uri="{BB962C8B-B14F-4D97-AF65-F5344CB8AC3E}">
        <p14:creationId xmlns:p14="http://schemas.microsoft.com/office/powerpoint/2010/main" val="360066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9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
            <a:ext cx="7776864"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3F3F4D"/>
                </a:solidFill>
                <a:effectLst/>
                <a:uLnTx/>
                <a:uFillTx/>
                <a:latin typeface="Calibri"/>
                <a:ea typeface="+mj-ea"/>
                <a:cs typeface="+mj-cs"/>
              </a:rPr>
              <a:t>Глобальная грамотность – </a:t>
            </a:r>
            <a:br>
              <a:rPr kumimoji="0" lang="ru-RU" sz="3600" b="1" i="0" u="none" strike="noStrike" kern="0" cap="none" spc="0" normalizeH="0" baseline="0" noProof="0" dirty="0" smtClean="0">
                <a:ln>
                  <a:noFill/>
                </a:ln>
                <a:solidFill>
                  <a:srgbClr val="3F3F4D"/>
                </a:solidFill>
                <a:effectLst/>
                <a:uLnTx/>
                <a:uFillTx/>
                <a:latin typeface="Calibri"/>
                <a:ea typeface="+mj-ea"/>
                <a:cs typeface="+mj-cs"/>
              </a:rPr>
            </a:br>
            <a: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t>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b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b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921612"/>
            <a:ext cx="2224241" cy="295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20713"/>
          <a:ext cx="9144000" cy="6049963"/>
        </p:xfrm>
        <a:graphic>
          <a:graphicData uri="http://schemas.openxmlformats.org/drawingml/2006/table">
            <a:tbl>
              <a:tblPr/>
              <a:tblGrid>
                <a:gridCol w="4227513"/>
                <a:gridCol w="3584575"/>
                <a:gridCol w="1331912"/>
              </a:tblGrid>
              <a:tr h="2286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1" i="0" u="none" strike="noStrike" cap="none" normalizeH="0" baseline="0" smtClean="0">
                          <a:ln>
                            <a:noFill/>
                          </a:ln>
                          <a:solidFill>
                            <a:srgbClr val="FFFFFF"/>
                          </a:solidFill>
                          <a:effectLst/>
                          <a:latin typeface="Lucida Sans Unicode" pitchFamily="34" charset="0"/>
                          <a:cs typeface="Arial" charset="0"/>
                        </a:rPr>
                        <a:t>                                Глобальная грамотность</a:t>
                      </a:r>
                      <a:endParaRPr kumimoji="0" lang="ru-RU" sz="500" b="1" i="0" u="none" strike="noStrike" cap="none" normalizeH="0" baseline="0" smtClean="0">
                        <a:ln>
                          <a:noFill/>
                        </a:ln>
                        <a:solidFill>
                          <a:srgbClr val="FFFFFF"/>
                        </a:solidFill>
                        <a:effectLst/>
                        <a:latin typeface="Times New Roman" pitchFamily="18" charset="0"/>
                        <a:cs typeface="Times New Roman" pitchFamily="18" charset="0"/>
                      </a:endParaRP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Типовая задача</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ПОР</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Знает основные принципы и правила взаимодействия с  живой и неживой природе  </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Определяет эффективные и экологически безопасные способы взаимодействия с живой и неживой природой</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систему моральных норм и ценностей и их иерархизацию</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Обосновывает и аргументирует практическое применение науки на основе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0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жизненный выбор на основе науки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Осуществляет выбор поведенческих актов на основе научных знаний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сущностные  характеристики общественного научного явления</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Выделяет специфические признаки научного явления как социального</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Заголовок 2"/>
          <p:cNvSpPr>
            <a:spLocks noGrp="1"/>
          </p:cNvSpPr>
          <p:nvPr>
            <p:ph type="title"/>
          </p:nvPr>
        </p:nvSpPr>
        <p:spPr>
          <a:xfrm>
            <a:off x="457200" y="0"/>
            <a:ext cx="8229600" cy="548680"/>
          </a:xfrm>
        </p:spPr>
        <p:txBody>
          <a:bodyPr>
            <a:noAutofit/>
          </a:bodyPr>
          <a:lstStyle/>
          <a:p>
            <a:pPr algn="ctr">
              <a:defRPr/>
            </a:pPr>
            <a:r>
              <a:rPr lang="ru-RU" sz="3200" dirty="0" smtClean="0">
                <a:solidFill>
                  <a:srgbClr val="FF0000"/>
                </a:solidFill>
                <a:latin typeface="Times New Roman" panose="02020603050405020304" pitchFamily="18" charset="0"/>
                <a:cs typeface="Times New Roman" panose="02020603050405020304" pitchFamily="18" charset="0"/>
              </a:rPr>
              <a:t>Фрагмент модельной карты</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96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357317"/>
            <a:ext cx="3960440" cy="461665"/>
          </a:xfrm>
          <a:prstGeom prst="rect">
            <a:avLst/>
          </a:prstGeom>
        </p:spPr>
        <p:txBody>
          <a:bodyPr wrap="square">
            <a:spAutoFit/>
          </a:bodyPr>
          <a:lstStyle/>
          <a:p>
            <a:pPr lvl="0"/>
            <a:r>
              <a:rPr lang="ru-RU" sz="2400" b="1" dirty="0">
                <a:solidFill>
                  <a:schemeClr val="bg1"/>
                </a:solidFill>
                <a:latin typeface="Times New Roman" panose="02020603050405020304" pitchFamily="18" charset="0"/>
                <a:cs typeface="Times New Roman" panose="02020603050405020304" pitchFamily="18" charset="0"/>
              </a:rPr>
              <a:t>Примеры учебных заданий</a:t>
            </a:r>
            <a:endParaRPr lang="ru-RU" sz="2400" b="1" dirty="0">
              <a:solidFill>
                <a:schemeClr val="bg1"/>
              </a:solidFill>
            </a:endParaRPr>
          </a:p>
        </p:txBody>
      </p:sp>
      <p:sp>
        <p:nvSpPr>
          <p:cNvPr id="4" name="Прямоугольник 3"/>
          <p:cNvSpPr/>
          <p:nvPr/>
        </p:nvSpPr>
        <p:spPr>
          <a:xfrm>
            <a:off x="611560" y="982177"/>
            <a:ext cx="6246440" cy="3416320"/>
          </a:xfrm>
          <a:prstGeom prst="rect">
            <a:avLst/>
          </a:prstGeom>
        </p:spPr>
        <p:txBody>
          <a:bodyPr wrap="square">
            <a:spAutoFit/>
          </a:bodyPr>
          <a:lstStyle/>
          <a:p>
            <a:pPr lvl="0"/>
            <a:r>
              <a:rPr lang="ru-RU" altLang="ru-RU" sz="2400" dirty="0">
                <a:solidFill>
                  <a:prstClr val="black"/>
                </a:solidFill>
                <a:latin typeface="Times New Roman" pitchFamily="18" charset="0"/>
                <a:cs typeface="Times New Roman" pitchFamily="18" charset="0"/>
              </a:rPr>
              <a:t>Рассмотрим ситуацию, в которую мог попасть каждый из нас, но случилась она с водителем Николаем Николаевичем. Съезжая с трассы, он проколол правое переднее колесо машины. </a:t>
            </a:r>
          </a:p>
          <a:p>
            <a:pPr lvl="0"/>
            <a:r>
              <a:rPr lang="ru-RU" altLang="ru-RU" sz="2400" dirty="0">
                <a:solidFill>
                  <a:prstClr val="black"/>
                </a:solidFill>
                <a:latin typeface="Times New Roman" pitchFamily="18" charset="0"/>
              </a:rPr>
              <a:t>Вопрос1.</a:t>
            </a:r>
          </a:p>
          <a:p>
            <a:pPr lvl="0"/>
            <a:r>
              <a:rPr lang="ru-RU" altLang="ru-RU" sz="2400" dirty="0">
                <a:solidFill>
                  <a:prstClr val="black"/>
                </a:solidFill>
                <a:latin typeface="Times New Roman" pitchFamily="18" charset="0"/>
              </a:rPr>
              <a:t>Укажите какие действия необходимо осуществить водителю, чтобы не создавать ситуации угрозы  для собственной жизни и жизни окружающих.</a:t>
            </a:r>
          </a:p>
        </p:txBody>
      </p:sp>
    </p:spTree>
    <p:extLst>
      <p:ext uri="{BB962C8B-B14F-4D97-AF65-F5344CB8AC3E}">
        <p14:creationId xmlns:p14="http://schemas.microsoft.com/office/powerpoint/2010/main" val="176307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6840760" cy="461665"/>
          </a:xfrm>
          <a:prstGeom prst="rect">
            <a:avLst/>
          </a:prstGeom>
        </p:spPr>
        <p:txBody>
          <a:bodyPr wrap="square">
            <a:spAutoFit/>
          </a:bodyPr>
          <a:lstStyle/>
          <a:p>
            <a:endParaRPr lang="ru-RU" altLang="ru-RU" sz="2400" dirty="0">
              <a:solidFill>
                <a:schemeClr val="bg1"/>
              </a:solidFill>
              <a:latin typeface="Times New Roman" pitchFamily="18" charset="0"/>
            </a:endParaRPr>
          </a:p>
        </p:txBody>
      </p:sp>
      <p:sp>
        <p:nvSpPr>
          <p:cNvPr id="3" name="Прямоугольник 2"/>
          <p:cNvSpPr/>
          <p:nvPr/>
        </p:nvSpPr>
        <p:spPr>
          <a:xfrm>
            <a:off x="251520" y="-849094"/>
            <a:ext cx="8136904" cy="6647974"/>
          </a:xfrm>
          <a:prstGeom prst="rect">
            <a:avLst/>
          </a:prstGeom>
        </p:spPr>
        <p:txBody>
          <a:bodyPr wrap="square">
            <a:spAutoFit/>
          </a:bodyPr>
          <a:lstStyle/>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r>
              <a:rPr lang="ru-RU" sz="2000" dirty="0" smtClean="0">
                <a:solidFill>
                  <a:prstClr val="black"/>
                </a:solidFill>
                <a:latin typeface="Calibri"/>
              </a:rPr>
              <a:t>«</a:t>
            </a:r>
            <a:r>
              <a:rPr lang="ru-RU" sz="2000" dirty="0">
                <a:solidFill>
                  <a:prstClr val="black"/>
                </a:solidFill>
                <a:latin typeface="Calibri"/>
              </a:rPr>
              <a:t>Высший нравственный идеал требует, чтобы мы любили всех людей, как самих себя, но так как люди не существуют вне народностей, то прямой логический вывод есть тот, что мы должны любить все народности, как свою собственную…</a:t>
            </a:r>
          </a:p>
          <a:p>
            <a:pPr lvl="0"/>
            <a:r>
              <a:rPr lang="ru-RU" sz="2000" dirty="0">
                <a:solidFill>
                  <a:prstClr val="black"/>
                </a:solidFill>
                <a:latin typeface="Calibri"/>
              </a:rPr>
              <a:t>    Требование любить другие народности, как свою собственную, вовсе не означает психологической одинаковости чувства, а только этическое равенство волевого отношения: я должен также хотеть истинного блага всем другим народам, как и своему собственному…</a:t>
            </a:r>
          </a:p>
          <a:p>
            <a:pPr lvl="0"/>
            <a:r>
              <a:rPr lang="ru-RU" sz="2000" dirty="0">
                <a:solidFill>
                  <a:prstClr val="black"/>
                </a:solidFill>
                <a:latin typeface="Calibri"/>
              </a:rPr>
              <a:t>    Разумеется, такая любовь связана с пониманием положительных особенностей чужих наций, преодолев бессмысленную и невежественную национальную вражду, мы начинаем знать и ценить чужие народности…»  (</a:t>
            </a:r>
            <a:r>
              <a:rPr lang="ru-RU" sz="2000" dirty="0" err="1">
                <a:solidFill>
                  <a:prstClr val="black"/>
                </a:solidFill>
                <a:latin typeface="Calibri"/>
              </a:rPr>
              <a:t>В.Соловьёв</a:t>
            </a:r>
            <a:r>
              <a:rPr lang="ru-RU" sz="2000" dirty="0">
                <a:solidFill>
                  <a:prstClr val="black"/>
                </a:solidFill>
                <a:latin typeface="Calibri"/>
              </a:rPr>
              <a:t> «Оправдание добра»)</a:t>
            </a:r>
          </a:p>
          <a:p>
            <a:pPr lvl="0"/>
            <a:r>
              <a:rPr lang="ru-RU" sz="2000" dirty="0">
                <a:solidFill>
                  <a:prstClr val="black"/>
                </a:solidFill>
                <a:latin typeface="Calibri"/>
              </a:rPr>
              <a:t> </a:t>
            </a:r>
          </a:p>
          <a:p>
            <a:pPr lvl="0"/>
            <a:r>
              <a:rPr lang="ru-RU" b="1" dirty="0">
                <a:solidFill>
                  <a:prstClr val="black"/>
                </a:solidFill>
                <a:latin typeface="Calibri"/>
              </a:rPr>
              <a:t>Вопрос 1.</a:t>
            </a:r>
            <a:endParaRPr lang="ru-RU" dirty="0">
              <a:solidFill>
                <a:prstClr val="black"/>
              </a:solidFill>
              <a:latin typeface="Calibri"/>
            </a:endParaRPr>
          </a:p>
          <a:p>
            <a:pPr lvl="0"/>
            <a:r>
              <a:rPr lang="ru-RU" sz="2400" dirty="0">
                <a:solidFill>
                  <a:prstClr val="black"/>
                </a:solidFill>
                <a:latin typeface="Calibri"/>
              </a:rPr>
              <a:t>Какими, по мысли автора, должны быть отношения между народами?</a:t>
            </a:r>
          </a:p>
        </p:txBody>
      </p:sp>
    </p:spTree>
    <p:extLst>
      <p:ext uri="{BB962C8B-B14F-4D97-AF65-F5344CB8AC3E}">
        <p14:creationId xmlns:p14="http://schemas.microsoft.com/office/powerpoint/2010/main" val="329381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8"/>
            <a:ext cx="7056784" cy="4524315"/>
          </a:xfrm>
          <a:prstGeom prst="rect">
            <a:avLst/>
          </a:prstGeom>
        </p:spPr>
        <p:txBody>
          <a:bodyPr wrap="square">
            <a:spAutoFit/>
          </a:bodyPr>
          <a:lstStyle/>
          <a:p>
            <a:r>
              <a:rPr lang="ru-RU" altLang="ru-RU" sz="2400" b="1" dirty="0">
                <a:solidFill>
                  <a:schemeClr val="bg1"/>
                </a:solidFill>
              </a:rPr>
              <a:t>«Математическая грамотность </a:t>
            </a:r>
            <a:r>
              <a:rPr lang="ru-RU" altLang="ru-RU" sz="2400" dirty="0">
                <a:solidFill>
                  <a:schemeClr val="bg1"/>
                </a:solidFill>
              </a:rPr>
              <a:t>–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bg1"/>
              </a:solidFill>
            </a:endParaRPr>
          </a:p>
        </p:txBody>
      </p:sp>
      <p:pic>
        <p:nvPicPr>
          <p:cNvPr id="3" name="Picture 2" descr="MC9002907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640" y="4661520"/>
            <a:ext cx="2028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96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813197"/>
            <a:ext cx="6408712" cy="6370975"/>
          </a:xfrm>
          <a:prstGeom prst="rect">
            <a:avLst/>
          </a:prstGeom>
        </p:spPr>
        <p:txBody>
          <a:bodyPr wrap="square">
            <a:spAutoFit/>
          </a:bodyPr>
          <a:lstStyle/>
          <a:p>
            <a:pPr lvl="0"/>
            <a:endParaRPr lang="ru-RU" sz="2400" b="1" dirty="0" smtClean="0">
              <a:solidFill>
                <a:prstClr val="black"/>
              </a:solidFill>
            </a:endParaRPr>
          </a:p>
          <a:p>
            <a:pPr lvl="0"/>
            <a:endParaRPr lang="ru-RU" sz="2400" b="1" dirty="0">
              <a:solidFill>
                <a:prstClr val="black"/>
              </a:solidFill>
            </a:endParaRPr>
          </a:p>
          <a:p>
            <a:pPr lvl="0"/>
            <a:endParaRPr lang="ru-RU" sz="2400" b="1" dirty="0" smtClean="0">
              <a:solidFill>
                <a:prstClr val="black"/>
              </a:solidFill>
            </a:endParaRPr>
          </a:p>
          <a:p>
            <a:pPr lvl="0"/>
            <a:r>
              <a:rPr lang="ru-RU" sz="2400" b="1" dirty="0" smtClean="0">
                <a:solidFill>
                  <a:prstClr val="black"/>
                </a:solidFill>
              </a:rPr>
              <a:t>Функциональная </a:t>
            </a:r>
            <a:r>
              <a:rPr lang="ru-RU" sz="2400" b="1" dirty="0">
                <a:solidFill>
                  <a:prstClr val="black"/>
                </a:solidFill>
              </a:rPr>
              <a:t>грамотность </a:t>
            </a:r>
            <a:r>
              <a:rPr lang="ru-RU" sz="2400" dirty="0">
                <a:solidFill>
                  <a:prstClr val="black"/>
                </a:solidFill>
              </a:rPr>
              <a:t>– </a:t>
            </a:r>
            <a:br>
              <a:rPr lang="ru-RU" sz="2400" dirty="0">
                <a:solidFill>
                  <a:prstClr val="black"/>
                </a:solidFill>
              </a:rPr>
            </a:br>
            <a:r>
              <a:rPr lang="ru-RU" sz="2400" dirty="0">
                <a:solidFill>
                  <a:prstClr val="black"/>
                </a:solidFill>
              </a:rPr>
              <a:t>способность человека вступать в отношения с внешней средой и максимально быстро адаптироваться и функционировать в ней</a:t>
            </a:r>
            <a:r>
              <a:rPr lang="ru-RU" sz="2400" dirty="0" smtClean="0">
                <a:solidFill>
                  <a:prstClr val="black"/>
                </a:solidFill>
              </a:rPr>
              <a:t>.</a:t>
            </a:r>
          </a:p>
          <a:p>
            <a:pPr lvl="0"/>
            <a:endParaRPr lang="ru-RU" sz="2400" dirty="0">
              <a:solidFill>
                <a:prstClr val="black"/>
              </a:solidFill>
            </a:endParaRPr>
          </a:p>
          <a:p>
            <a:pPr lvl="0"/>
            <a:r>
              <a:rPr lang="ru-RU" sz="2400" dirty="0">
                <a:solidFill>
                  <a:prstClr val="black"/>
                </a:solidFill>
              </a:rPr>
              <a:t>Функциональная грамотность состоит из пяти элементов: </a:t>
            </a:r>
          </a:p>
          <a:p>
            <a:pPr lvl="0"/>
            <a:r>
              <a:rPr lang="ru-RU" sz="2400" dirty="0">
                <a:solidFill>
                  <a:prstClr val="black"/>
                </a:solidFill>
              </a:rPr>
              <a:t>- читательская грамотность;</a:t>
            </a:r>
          </a:p>
          <a:p>
            <a:pPr lvl="0"/>
            <a:r>
              <a:rPr lang="ru-RU" sz="2400" dirty="0">
                <a:solidFill>
                  <a:prstClr val="black"/>
                </a:solidFill>
              </a:rPr>
              <a:t>- </a:t>
            </a:r>
            <a:r>
              <a:rPr lang="ru-RU" sz="2400" dirty="0" smtClean="0">
                <a:solidFill>
                  <a:prstClr val="black"/>
                </a:solidFill>
              </a:rPr>
              <a:t>естественнонаучная </a:t>
            </a:r>
            <a:r>
              <a:rPr lang="ru-RU" sz="2400" dirty="0">
                <a:solidFill>
                  <a:prstClr val="black"/>
                </a:solidFill>
              </a:rPr>
              <a:t>грамотность;</a:t>
            </a:r>
          </a:p>
          <a:p>
            <a:pPr lvl="0"/>
            <a:r>
              <a:rPr lang="ru-RU" sz="2400" dirty="0">
                <a:solidFill>
                  <a:prstClr val="black"/>
                </a:solidFill>
              </a:rPr>
              <a:t>- глобальная грамотность;</a:t>
            </a:r>
          </a:p>
          <a:p>
            <a:pPr lvl="0"/>
            <a:r>
              <a:rPr lang="ru-RU" sz="2400" dirty="0">
                <a:solidFill>
                  <a:prstClr val="black"/>
                </a:solidFill>
              </a:rPr>
              <a:t>- математическая грамотность;</a:t>
            </a:r>
          </a:p>
          <a:p>
            <a:pPr lvl="0"/>
            <a:r>
              <a:rPr lang="ru-RU" sz="2400" dirty="0">
                <a:solidFill>
                  <a:prstClr val="black"/>
                </a:solidFill>
              </a:rPr>
              <a:t>- финансовая грамотность</a:t>
            </a:r>
          </a:p>
          <a:p>
            <a:pPr lvl="0"/>
            <a:r>
              <a:rPr lang="ru-RU" sz="2400" dirty="0">
                <a:solidFill>
                  <a:prstClr val="black"/>
                </a:solidFill>
              </a:rPr>
              <a:t/>
            </a:r>
            <a:br>
              <a:rPr lang="ru-RU" sz="2400" dirty="0">
                <a:solidFill>
                  <a:prstClr val="black"/>
                </a:solidFill>
              </a:rPr>
            </a:br>
            <a:endParaRPr lang="ru-RU" sz="2400" dirty="0">
              <a:solidFill>
                <a:prstClr val="black"/>
              </a:solidFill>
            </a:endParaRPr>
          </a:p>
        </p:txBody>
      </p:sp>
    </p:spTree>
    <p:extLst>
      <p:ext uri="{BB962C8B-B14F-4D97-AF65-F5344CB8AC3E}">
        <p14:creationId xmlns:p14="http://schemas.microsoft.com/office/powerpoint/2010/main" val="389898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428625"/>
            <a:ext cx="8229600" cy="1000125"/>
          </a:xfrm>
        </p:spPr>
        <p:txBody>
          <a:bodyPr>
            <a:normAutofit fontScale="90000"/>
          </a:bodyPr>
          <a:lstStyle/>
          <a:p>
            <a:pPr marL="54864" eaLnBrk="1" fontAlgn="auto" hangingPunct="1">
              <a:spcAft>
                <a:spcPts val="0"/>
              </a:spcAft>
              <a:defRPr/>
            </a:pPr>
            <a:r>
              <a:rPr lang="ru-RU" sz="4000" b="1" dirty="0" smtClean="0">
                <a:solidFill>
                  <a:schemeClr val="tx1"/>
                </a:solidFill>
                <a:latin typeface="+mn-lt"/>
              </a:rPr>
              <a:t>Модель математической грамотности. </a:t>
            </a:r>
            <a:r>
              <a:rPr lang="en-US" sz="4000" b="1" dirty="0" smtClean="0">
                <a:solidFill>
                  <a:schemeClr val="tx1"/>
                </a:solidFill>
                <a:latin typeface="+mn-lt"/>
              </a:rPr>
              <a:t>PISA</a:t>
            </a:r>
            <a:endParaRPr lang="ru-RU" sz="4000" b="1" dirty="0">
              <a:solidFill>
                <a:schemeClr val="tx1"/>
              </a:solidFill>
              <a:latin typeface="+mn-lt"/>
            </a:endParaRPr>
          </a:p>
        </p:txBody>
      </p:sp>
      <p:pic>
        <p:nvPicPr>
          <p:cNvPr id="13315" name="Содержимое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833438" y="1846263"/>
            <a:ext cx="7521575" cy="4022725"/>
          </a:xfrm>
        </p:spPr>
      </p:pic>
    </p:spTree>
    <p:extLst>
      <p:ext uri="{BB962C8B-B14F-4D97-AF65-F5344CB8AC3E}">
        <p14:creationId xmlns:p14="http://schemas.microsoft.com/office/powerpoint/2010/main" val="248074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54000"/>
            <a:ext cx="8785225" cy="1143000"/>
          </a:xfrm>
        </p:spPr>
        <p:txBody>
          <a:bodyPr/>
          <a:lstStyle/>
          <a:p>
            <a:pPr indent="450215" eaLnBrk="1" fontAlgn="auto" hangingPunct="1">
              <a:spcAft>
                <a:spcPts val="0"/>
              </a:spcAft>
              <a:defRPr/>
            </a:pPr>
            <a:r>
              <a:rPr lang="ru-RU" sz="2800"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Компоненты математической грамотности</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Содержимое 2"/>
          <p:cNvSpPr>
            <a:spLocks noGrp="1"/>
          </p:cNvSpPr>
          <p:nvPr>
            <p:ph idx="1"/>
          </p:nvPr>
        </p:nvSpPr>
        <p:spPr/>
        <p:txBody>
          <a:bodyPr/>
          <a:lstStyle/>
          <a:p>
            <a:pPr eaLnBrk="1" hangingPunct="1"/>
            <a:r>
              <a:rPr lang="ru-RU" altLang="ru-RU" sz="3200" b="1" smtClean="0"/>
              <a:t>контекст,</a:t>
            </a:r>
            <a:r>
              <a:rPr lang="ru-RU" altLang="ru-RU" sz="2800" smtClean="0"/>
              <a:t>  в котором представлена проблема;</a:t>
            </a:r>
            <a:endParaRPr lang="en-US" altLang="ru-RU" sz="2800" smtClean="0"/>
          </a:p>
          <a:p>
            <a:pPr eaLnBrk="1" hangingPunct="1">
              <a:buClr>
                <a:srgbClr val="E48312"/>
              </a:buClr>
            </a:pPr>
            <a:r>
              <a:rPr lang="ru-RU" altLang="ru-RU" sz="2800" smtClean="0"/>
              <a:t>математическое </a:t>
            </a:r>
            <a:r>
              <a:rPr lang="ru-RU" altLang="ru-RU" sz="3200" b="1" i="1" smtClean="0"/>
              <a:t>содержание</a:t>
            </a:r>
            <a:r>
              <a:rPr lang="ru-RU" altLang="ru-RU" sz="3200" b="1" smtClean="0"/>
              <a:t>,</a:t>
            </a:r>
            <a:r>
              <a:rPr lang="ru-RU" altLang="ru-RU" sz="2800" smtClean="0"/>
              <a:t> которое используется в заданиях; </a:t>
            </a:r>
          </a:p>
          <a:p>
            <a:pPr eaLnBrk="1" hangingPunct="1"/>
            <a:endParaRPr lang="en-US" altLang="ru-RU" sz="2800" smtClean="0"/>
          </a:p>
          <a:p>
            <a:pPr eaLnBrk="1" hangingPunct="1"/>
            <a:r>
              <a:rPr lang="ru-RU" altLang="ru-RU" sz="2800" smtClean="0"/>
              <a:t>мыслительные </a:t>
            </a:r>
            <a:r>
              <a:rPr lang="ru-RU" altLang="ru-RU" sz="3200" b="1" i="1" smtClean="0"/>
              <a:t>процессы</a:t>
            </a:r>
            <a:r>
              <a:rPr lang="ru-RU" altLang="ru-RU" sz="2800" smtClean="0"/>
              <a:t>, которые описывают, познавательную деятельность учащегося, связывает контекст с математикой, необходимой для решения поставленной проблемы  </a:t>
            </a:r>
          </a:p>
        </p:txBody>
      </p:sp>
    </p:spTree>
    <p:extLst>
      <p:ext uri="{BB962C8B-B14F-4D97-AF65-F5344CB8AC3E}">
        <p14:creationId xmlns:p14="http://schemas.microsoft.com/office/powerpoint/2010/main" val="78894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7704856" cy="4801314"/>
          </a:xfrm>
          <a:prstGeom prst="rect">
            <a:avLst/>
          </a:prstGeom>
        </p:spPr>
        <p:txBody>
          <a:bodyPr wrap="square">
            <a:spAutoFit/>
          </a:bodyPr>
          <a:lstStyle/>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Вопрос 1</a:t>
            </a:r>
            <a:r>
              <a:rPr lang="ru-RU" dirty="0">
                <a:solidFill>
                  <a:prstClr val="black"/>
                </a:solidFill>
                <a:latin typeface="Calibri"/>
              </a:rPr>
              <a:t>: РОСТ M421Q01 - 019</a:t>
            </a:r>
          </a:p>
          <a:p>
            <a:pPr lvl="0"/>
            <a:r>
              <a:rPr lang="ru-RU" dirty="0">
                <a:solidFill>
                  <a:prstClr val="black"/>
                </a:solidFill>
                <a:latin typeface="Calibri"/>
              </a:rPr>
              <a:t>Объясните, как подсчитать средний рост девочек.</a:t>
            </a:r>
          </a:p>
          <a:p>
            <a:pPr lvl="0"/>
            <a:endParaRPr lang="ru-RU" dirty="0">
              <a:solidFill>
                <a:prstClr val="black"/>
              </a:solidFill>
              <a:latin typeface="Calibri"/>
            </a:endParaRPr>
          </a:p>
          <a:p>
            <a:pPr lvl="0"/>
            <a:endParaRPr lang="ru-RU" dirty="0">
              <a:solidFill>
                <a:prstClr val="black"/>
              </a:solidFill>
              <a:latin typeface="Calibri"/>
            </a:endParaRPr>
          </a:p>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 Вопрос 3:</a:t>
            </a:r>
            <a:r>
              <a:rPr lang="ru-RU" dirty="0">
                <a:solidFill>
                  <a:prstClr val="black"/>
                </a:solidFill>
                <a:latin typeface="Calibri"/>
              </a:rPr>
              <a:t> РОСТ M421Q03</a:t>
            </a:r>
          </a:p>
          <a:p>
            <a:pPr lvl="0"/>
            <a:r>
              <a:rPr lang="ru-RU" dirty="0">
                <a:solidFill>
                  <a:prstClr val="black"/>
                </a:solidFill>
                <a:latin typeface="Calibri"/>
              </a:rPr>
              <a:t>Оказалось, что рост одной из девочек был указан неверно. Ее рост вместо 145 см должен быть 120 см. Найдите правильное значение среднего роста девочек в этом классе.</a:t>
            </a:r>
          </a:p>
          <a:p>
            <a:pPr lvl="0"/>
            <a:r>
              <a:rPr lang="ru-RU" dirty="0">
                <a:solidFill>
                  <a:prstClr val="black"/>
                </a:solidFill>
                <a:latin typeface="Calibri"/>
              </a:rPr>
              <a:t>A 126 см</a:t>
            </a:r>
          </a:p>
          <a:p>
            <a:pPr lvl="0"/>
            <a:r>
              <a:rPr lang="ru-RU" dirty="0">
                <a:solidFill>
                  <a:prstClr val="black"/>
                </a:solidFill>
                <a:latin typeface="Calibri"/>
              </a:rPr>
              <a:t>B 127 см</a:t>
            </a:r>
          </a:p>
          <a:p>
            <a:pPr lvl="0"/>
            <a:r>
              <a:rPr lang="ru-RU" dirty="0">
                <a:solidFill>
                  <a:prstClr val="black"/>
                </a:solidFill>
                <a:latin typeface="Calibri"/>
              </a:rPr>
              <a:t>C 128 см</a:t>
            </a:r>
          </a:p>
          <a:p>
            <a:pPr lvl="0"/>
            <a:r>
              <a:rPr lang="ru-RU" dirty="0">
                <a:solidFill>
                  <a:prstClr val="black"/>
                </a:solidFill>
                <a:latin typeface="Calibri"/>
              </a:rPr>
              <a:t>D 129 см</a:t>
            </a:r>
          </a:p>
          <a:p>
            <a:pPr lvl="0"/>
            <a:r>
              <a:rPr lang="ru-RU" dirty="0">
                <a:solidFill>
                  <a:prstClr val="black"/>
                </a:solidFill>
                <a:latin typeface="Calibri"/>
              </a:rPr>
              <a:t>E 144 см</a:t>
            </a:r>
          </a:p>
        </p:txBody>
      </p:sp>
      <p:sp>
        <p:nvSpPr>
          <p:cNvPr id="5" name="Прямоугольник 4"/>
          <p:cNvSpPr/>
          <p:nvPr/>
        </p:nvSpPr>
        <p:spPr>
          <a:xfrm>
            <a:off x="3052192" y="149910"/>
            <a:ext cx="3775646"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spTree>
    <p:extLst>
      <p:ext uri="{BB962C8B-B14F-4D97-AF65-F5344CB8AC3E}">
        <p14:creationId xmlns:p14="http://schemas.microsoft.com/office/powerpoint/2010/main" val="362408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7416824" cy="3785652"/>
          </a:xfrm>
          <a:prstGeom prst="rect">
            <a:avLst/>
          </a:prstGeom>
        </p:spPr>
        <p:txBody>
          <a:bodyPr wrap="square">
            <a:spAutoFit/>
          </a:bodyPr>
          <a:lstStyle/>
          <a:p>
            <a:r>
              <a:rPr lang="ru-RU" sz="2400" b="1" dirty="0">
                <a:solidFill>
                  <a:srgbClr val="0000FF"/>
                </a:solidFill>
                <a:ea typeface="Droid Sans Fallback" charset="0"/>
                <a:cs typeface="Droid Sans Fallback" charset="0"/>
              </a:rPr>
              <a:t>Финансовая грамотность </a:t>
            </a:r>
            <a:r>
              <a:rPr lang="ru-RU" sz="2400" dirty="0">
                <a:solidFill>
                  <a:srgbClr val="000000"/>
                </a:solidFill>
                <a:ea typeface="Droid Sans Fallback" charset="0"/>
                <a:cs typeface="Droid Sans Fallback" charset="0"/>
              </a:rPr>
              <a:t>включает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знание и понимание финансовых </a:t>
            </a:r>
            <a:r>
              <a:rPr lang="ru-RU" sz="2400" dirty="0" smtClean="0">
                <a:solidFill>
                  <a:srgbClr val="000000"/>
                </a:solidFill>
                <a:ea typeface="Droid Sans Fallback" charset="0"/>
                <a:cs typeface="Droid Sans Fallback" charset="0"/>
              </a:rPr>
              <a:t>продуктов,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понятий,</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рисков,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навыки, мотивацию и уверенность в применении данного знания и </a:t>
            </a:r>
            <a:r>
              <a:rPr lang="ru-RU" sz="2400" dirty="0" smtClean="0">
                <a:solidFill>
                  <a:srgbClr val="000000"/>
                </a:solidFill>
                <a:ea typeface="Droid Sans Fallback" charset="0"/>
                <a:cs typeface="Droid Sans Fallback" charset="0"/>
              </a:rPr>
              <a:t>понимания,</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способность принимать эффективные решения в различных финансовых ситуациях, направленные на рост финансового благополучия личности</a:t>
            </a:r>
            <a:r>
              <a:rPr lang="en-US" sz="2400" dirty="0">
                <a:solidFill>
                  <a:srgbClr val="000000"/>
                </a:solidFill>
                <a:ea typeface="Droid Sans Fallback" charset="0"/>
                <a:cs typeface="Droid Sans Fallback" charset="0"/>
              </a:rPr>
              <a:t> </a:t>
            </a:r>
            <a:r>
              <a:rPr lang="ru-RU" sz="2400" dirty="0">
                <a:solidFill>
                  <a:srgbClr val="000000"/>
                </a:solidFill>
                <a:ea typeface="Droid Sans Fallback" charset="0"/>
                <a:cs typeface="Droid Sans Fallback" charset="0"/>
              </a:rPr>
              <a:t>и общества.</a:t>
            </a:r>
            <a:br>
              <a:rPr lang="ru-RU" sz="2400" dirty="0">
                <a:solidFill>
                  <a:srgbClr val="000000"/>
                </a:solidFill>
                <a:ea typeface="Droid Sans Fallback" charset="0"/>
                <a:cs typeface="Droid Sans Fallback" charset="0"/>
              </a:rPr>
            </a:br>
            <a:endParaRPr lang="ru-RU"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980" y="4866648"/>
            <a:ext cx="2646412" cy="170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2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415022"/>
            <a:ext cx="3450183"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2771800" cy="3096344"/>
          </a:xfrm>
          <a:prstGeom prst="rect">
            <a:avLst/>
          </a:prstGeom>
          <a:noFill/>
          <a:ln>
            <a:noFill/>
          </a:ln>
          <a:extLst/>
        </p:spPr>
      </p:pic>
      <p:sp>
        <p:nvSpPr>
          <p:cNvPr id="5" name="Прямоугольник 4"/>
          <p:cNvSpPr/>
          <p:nvPr/>
        </p:nvSpPr>
        <p:spPr>
          <a:xfrm>
            <a:off x="3059832" y="1268759"/>
            <a:ext cx="5040560" cy="4524315"/>
          </a:xfrm>
          <a:prstGeom prst="rect">
            <a:avLst/>
          </a:prstGeom>
        </p:spPr>
        <p:txBody>
          <a:bodyPr wrap="square">
            <a:spAutoFit/>
          </a:bodyPr>
          <a:lstStyle/>
          <a:p>
            <a:pPr lvl="0"/>
            <a:r>
              <a:rPr lang="ru-RU" dirty="0">
                <a:solidFill>
                  <a:prstClr val="black"/>
                </a:solidFill>
                <a:latin typeface="Calibri"/>
              </a:rPr>
              <a:t>Анжела заметила, что компания </a:t>
            </a:r>
          </a:p>
          <a:p>
            <a:pPr lvl="0"/>
            <a:r>
              <a:rPr lang="ru-RU" dirty="0">
                <a:solidFill>
                  <a:prstClr val="black"/>
                </a:solidFill>
                <a:latin typeface="Calibri"/>
              </a:rPr>
              <a:t>«Одежда BC» сделала ошибку в счёте. </a:t>
            </a:r>
          </a:p>
          <a:p>
            <a:pPr lvl="0"/>
            <a:r>
              <a:rPr lang="ru-RU" dirty="0">
                <a:solidFill>
                  <a:prstClr val="black"/>
                </a:solidFill>
                <a:latin typeface="Calibri"/>
              </a:rPr>
              <a:t>Анжела заказала и получила две футболки,</a:t>
            </a:r>
          </a:p>
          <a:p>
            <a:pPr lvl="0"/>
            <a:r>
              <a:rPr lang="ru-RU" dirty="0">
                <a:solidFill>
                  <a:prstClr val="black"/>
                </a:solidFill>
                <a:latin typeface="Calibri"/>
              </a:rPr>
              <a:t> не три. </a:t>
            </a:r>
          </a:p>
          <a:p>
            <a:pPr lvl="0"/>
            <a:r>
              <a:rPr lang="ru-RU" dirty="0">
                <a:solidFill>
                  <a:prstClr val="black"/>
                </a:solidFill>
                <a:latin typeface="Calibri"/>
              </a:rPr>
              <a:t>Оплата за почтовые расходы неизменна.</a:t>
            </a:r>
          </a:p>
          <a:p>
            <a:pPr lvl="0"/>
            <a:r>
              <a:rPr lang="ru-RU" dirty="0">
                <a:solidFill>
                  <a:prstClr val="black"/>
                </a:solidFill>
                <a:latin typeface="Calibri"/>
              </a:rPr>
              <a:t>Какой будет итоговая сумма в новом счёте?</a:t>
            </a:r>
          </a:p>
          <a:p>
            <a:pPr lvl="0"/>
            <a:r>
              <a:rPr lang="ru-RU" dirty="0">
                <a:solidFill>
                  <a:prstClr val="black"/>
                </a:solidFill>
                <a:latin typeface="Calibri"/>
              </a:rPr>
              <a:t> </a:t>
            </a:r>
          </a:p>
          <a:p>
            <a:pPr lvl="0"/>
            <a:r>
              <a:rPr lang="ru-RU" i="1" dirty="0">
                <a:solidFill>
                  <a:prstClr val="black"/>
                </a:solidFill>
                <a:latin typeface="Calibri"/>
              </a:rPr>
              <a:t>Предложенное задание требует правильно рассчитать сумму выплаты и исправить ошибку в счете с учетом налога (10%) и почтовых расходов. Чтобы выполнить задание, необходимо использовать финансовую и числовую информацию в незнакомом контексте и произвести ряд операций с числами (сложение, вычитание, вычисление процентов).</a:t>
            </a:r>
            <a:endParaRPr lang="ru-RU" dirty="0">
              <a:solidFill>
                <a:prstClr val="black"/>
              </a:solidFill>
              <a:latin typeface="Calibri"/>
            </a:endParaRPr>
          </a:p>
        </p:txBody>
      </p:sp>
    </p:spTree>
    <p:extLst>
      <p:ext uri="{BB962C8B-B14F-4D97-AF65-F5344CB8AC3E}">
        <p14:creationId xmlns:p14="http://schemas.microsoft.com/office/powerpoint/2010/main" val="297093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093" y="-124687"/>
            <a:ext cx="4063131" cy="1200329"/>
          </a:xfrm>
          <a:prstGeom prst="rect">
            <a:avLst/>
          </a:prstGeom>
        </p:spPr>
        <p:txBody>
          <a:bodyPr wrap="square">
            <a:spAutoFit/>
          </a:bodyPr>
          <a:lstStyle/>
          <a:p>
            <a:pPr lvl="0"/>
            <a:endParaRPr lang="ru-RU" sz="3600" kern="0" dirty="0" smtClean="0">
              <a:solidFill>
                <a:srgbClr val="3F3F4D"/>
              </a:solidFill>
              <a:latin typeface="Calibri"/>
            </a:endParaRPr>
          </a:p>
          <a:p>
            <a:pPr lvl="0"/>
            <a:r>
              <a:rPr lang="ru-RU" sz="3600" kern="0" dirty="0" smtClean="0">
                <a:solidFill>
                  <a:srgbClr val="3F3F4D"/>
                </a:solidFill>
                <a:latin typeface="Calibri"/>
              </a:rPr>
              <a:t>Список </a:t>
            </a:r>
            <a:r>
              <a:rPr lang="ru-RU" sz="3600" kern="0" dirty="0">
                <a:solidFill>
                  <a:srgbClr val="3F3F4D"/>
                </a:solidFill>
                <a:latin typeface="Calibri"/>
              </a:rPr>
              <a:t>литературы</a:t>
            </a:r>
            <a:endParaRPr lang="ru-RU" dirty="0">
              <a:solidFill>
                <a:prstClr val="white"/>
              </a:solidFill>
            </a:endParaRPr>
          </a:p>
        </p:txBody>
      </p:sp>
      <p:sp>
        <p:nvSpPr>
          <p:cNvPr id="5" name="Прямоугольник 4"/>
          <p:cNvSpPr/>
          <p:nvPr/>
        </p:nvSpPr>
        <p:spPr>
          <a:xfrm>
            <a:off x="467544" y="474345"/>
            <a:ext cx="7560840" cy="4801314"/>
          </a:xfrm>
          <a:prstGeom prst="rect">
            <a:avLst/>
          </a:prstGeom>
        </p:spPr>
        <p:txBody>
          <a:bodyPr wrap="square">
            <a:spAutoFit/>
          </a:bodyPr>
          <a:lstStyle/>
          <a:p>
            <a:endParaRPr lang="ru-RU" dirty="0" smtClean="0"/>
          </a:p>
          <a:p>
            <a:endParaRPr lang="ru-RU" dirty="0"/>
          </a:p>
          <a:p>
            <a:endParaRPr lang="ru-RU" dirty="0" smtClean="0"/>
          </a:p>
          <a:p>
            <a:r>
              <a:rPr lang="ru-RU" dirty="0" smtClean="0">
                <a:solidFill>
                  <a:schemeClr val="bg1"/>
                </a:solidFill>
              </a:rPr>
              <a:t>Электронные </a:t>
            </a:r>
            <a:r>
              <a:rPr lang="ru-RU" dirty="0">
                <a:solidFill>
                  <a:schemeClr val="bg1"/>
                </a:solidFill>
              </a:rPr>
              <a:t>источники:</a:t>
            </a:r>
          </a:p>
          <a:p>
            <a:pPr marL="285750" indent="-285750">
              <a:buFont typeface="Arial" panose="020B0604020202020204" pitchFamily="34" charset="0"/>
              <a:buChar char="•"/>
            </a:pPr>
            <a:r>
              <a:rPr lang="ru-RU" dirty="0">
                <a:solidFill>
                  <a:schemeClr val="bg1"/>
                </a:solidFill>
              </a:rPr>
              <a:t>Центр оценки качества образования ИСРО РАО: http://centeroko.ru.</a:t>
            </a:r>
          </a:p>
          <a:p>
            <a:pPr marL="285750" indent="-285750">
              <a:buFont typeface="Arial" panose="020B0604020202020204" pitchFamily="34" charset="0"/>
              <a:buChar char="•"/>
            </a:pPr>
            <a:r>
              <a:rPr lang="ru-RU" dirty="0">
                <a:solidFill>
                  <a:schemeClr val="bg1"/>
                </a:solidFill>
              </a:rPr>
              <a:t>Крылова О.В. Формирование читательской грамотности учащихся // Современное   дополнительное профессиональное педагогическое образование № 2, Москва, 2016</a:t>
            </a:r>
          </a:p>
          <a:p>
            <a:pPr marL="285750" indent="-285750">
              <a:buFont typeface="Arial" panose="020B0604020202020204" pitchFamily="34" charset="0"/>
              <a:buChar char="•"/>
            </a:pPr>
            <a:r>
              <a:rPr lang="ru-RU" dirty="0">
                <a:solidFill>
                  <a:schemeClr val="bg1"/>
                </a:solidFill>
              </a:rPr>
              <a:t>Логвина И. , Рождественская Л. Формирование навыков функционального чтения. Книга для учителя. Курс для учителей русского языка как родного. </a:t>
            </a:r>
            <a:r>
              <a:rPr lang="ru-RU" dirty="0" err="1">
                <a:solidFill>
                  <a:schemeClr val="bg1"/>
                </a:solidFill>
              </a:rPr>
              <a:t>Narva</a:t>
            </a:r>
            <a:r>
              <a:rPr lang="ru-RU" dirty="0">
                <a:solidFill>
                  <a:schemeClr val="bg1"/>
                </a:solidFill>
              </a:rPr>
              <a:t>, 2012</a:t>
            </a:r>
          </a:p>
          <a:p>
            <a:pPr marL="285750" indent="-285750">
              <a:buFont typeface="Arial" panose="020B0604020202020204" pitchFamily="34" charset="0"/>
              <a:buChar char="•"/>
            </a:pPr>
            <a:r>
              <a:rPr lang="ru-RU" dirty="0">
                <a:solidFill>
                  <a:schemeClr val="bg1"/>
                </a:solidFill>
              </a:rPr>
              <a:t>Рекомендации по повышению уровня читательской компетенции в рамках Национальной программы поддержки и развития чтения. – М.: МЦБС, 2008</a:t>
            </a:r>
          </a:p>
          <a:p>
            <a:pPr marL="285750" indent="-285750">
              <a:buFont typeface="Arial" panose="020B0604020202020204" pitchFamily="34" charset="0"/>
              <a:buChar char="•"/>
            </a:pPr>
            <a:r>
              <a:rPr lang="ru-RU" dirty="0">
                <a:solidFill>
                  <a:schemeClr val="bg1"/>
                </a:solidFill>
              </a:rPr>
              <a:t>ICCS-2016: результаты намного лучше http://ug.ru/archive/71647 .</a:t>
            </a:r>
          </a:p>
          <a:p>
            <a:pPr marL="285750" indent="-285750">
              <a:buFont typeface="Arial" panose="020B0604020202020204" pitchFamily="34" charset="0"/>
              <a:buChar char="•"/>
            </a:pPr>
            <a:r>
              <a:rPr lang="ru-RU" dirty="0" err="1">
                <a:solidFill>
                  <a:schemeClr val="bg1"/>
                </a:solidFill>
              </a:rPr>
              <a:t>Положевец</a:t>
            </a:r>
            <a:r>
              <a:rPr lang="ru-RU" dirty="0">
                <a:solidFill>
                  <a:schemeClr val="bg1"/>
                </a:solidFill>
              </a:rPr>
              <a:t>  </a:t>
            </a:r>
            <a:r>
              <a:rPr lang="ru-RU" dirty="0" err="1">
                <a:solidFill>
                  <a:schemeClr val="bg1"/>
                </a:solidFill>
              </a:rPr>
              <a:t>П.Серия</a:t>
            </a:r>
            <a:r>
              <a:rPr lang="ru-RU" dirty="0">
                <a:solidFill>
                  <a:schemeClr val="bg1"/>
                </a:solidFill>
              </a:rPr>
              <a:t> материалов "Рывок, который потряс мир. И нас самих":</a:t>
            </a:r>
          </a:p>
        </p:txBody>
      </p:sp>
    </p:spTree>
    <p:extLst>
      <p:ext uri="{BB962C8B-B14F-4D97-AF65-F5344CB8AC3E}">
        <p14:creationId xmlns:p14="http://schemas.microsoft.com/office/powerpoint/2010/main" val="14686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altLang="ru-RU" sz="3000" b="1" dirty="0">
                <a:solidFill>
                  <a:srgbClr val="3B5A79"/>
                </a:solidFill>
                <a:ea typeface="MS PGothic" pitchFamily="34" charset="-128"/>
                <a:cs typeface="+mn-cs"/>
              </a:rPr>
              <a:t>Модель </a:t>
            </a:r>
            <a:r>
              <a:rPr lang="ru-RU" altLang="ru-RU" sz="3000" b="1" dirty="0" smtClean="0">
                <a:solidFill>
                  <a:srgbClr val="3B5A79"/>
                </a:solidFill>
                <a:ea typeface="MS PGothic" pitchFamily="34" charset="-128"/>
                <a:cs typeface="+mn-cs"/>
              </a:rPr>
              <a:t> </a:t>
            </a:r>
            <a:r>
              <a:rPr lang="ru-RU" altLang="ru-RU" sz="3000" b="1" dirty="0">
                <a:solidFill>
                  <a:srgbClr val="3B5A79"/>
                </a:solidFill>
                <a:ea typeface="MS PGothic" pitchFamily="34" charset="-128"/>
                <a:cs typeface="+mn-cs"/>
              </a:rPr>
              <a:t>функциональной грамотности: </a:t>
            </a:r>
            <a:br>
              <a:rPr lang="ru-RU" altLang="ru-RU" sz="3000" b="1" dirty="0">
                <a:solidFill>
                  <a:srgbClr val="3B5A79"/>
                </a:solidFill>
                <a:ea typeface="MS PGothic" pitchFamily="34" charset="-128"/>
                <a:cs typeface="+mn-cs"/>
              </a:rPr>
            </a:br>
            <a:r>
              <a:rPr lang="en-US" altLang="ru-RU" sz="3000" b="1" dirty="0">
                <a:solidFill>
                  <a:srgbClr val="3B5A79"/>
                </a:solidFill>
                <a:ea typeface="MS PGothic" pitchFamily="34" charset="-128"/>
                <a:cs typeface="+mn-cs"/>
              </a:rPr>
              <a:t>PISA</a:t>
            </a:r>
            <a:r>
              <a:rPr lang="ru-RU" altLang="ru-RU" sz="3000" b="1" dirty="0">
                <a:solidFill>
                  <a:srgbClr val="3B5A79"/>
                </a:solidFill>
                <a:ea typeface="MS PGothic" pitchFamily="34" charset="-128"/>
                <a:cs typeface="+mn-cs"/>
              </a:rPr>
              <a:t>-201</a:t>
            </a:r>
            <a:r>
              <a:rPr lang="en-US" altLang="ru-RU" sz="3000" b="1" dirty="0">
                <a:solidFill>
                  <a:srgbClr val="3B5A79"/>
                </a:solidFill>
                <a:ea typeface="MS PGothic" pitchFamily="34" charset="-128"/>
                <a:cs typeface="+mn-cs"/>
              </a:rPr>
              <a:t>8</a:t>
            </a:r>
            <a:endParaRPr lang="ru-RU" sz="3000" b="1" dirty="0">
              <a:solidFill>
                <a:srgbClr val="3B5A79"/>
              </a:solidFill>
              <a:ea typeface="MS PGothic" pitchFamily="34" charset="-128"/>
              <a:cs typeface="+mn-cs"/>
            </a:endParaRPr>
          </a:p>
        </p:txBody>
      </p:sp>
      <p:sp>
        <p:nvSpPr>
          <p:cNvPr id="4" name="Овал 3"/>
          <p:cNvSpPr/>
          <p:nvPr/>
        </p:nvSpPr>
        <p:spPr>
          <a:xfrm>
            <a:off x="3131840" y="3217609"/>
            <a:ext cx="2423988" cy="1487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Читательская</a:t>
            </a:r>
          </a:p>
          <a:p>
            <a:pPr algn="ctr"/>
            <a:r>
              <a:rPr lang="ru-RU" dirty="0" smtClean="0">
                <a:solidFill>
                  <a:srgbClr val="FF0000"/>
                </a:solidFill>
              </a:rPr>
              <a:t>грамотность</a:t>
            </a:r>
            <a:endParaRPr lang="ru-RU" dirty="0">
              <a:solidFill>
                <a:srgbClr val="FF0000"/>
              </a:solidFill>
            </a:endParaRPr>
          </a:p>
        </p:txBody>
      </p:sp>
      <p:sp>
        <p:nvSpPr>
          <p:cNvPr id="5" name="Овал 4"/>
          <p:cNvSpPr/>
          <p:nvPr/>
        </p:nvSpPr>
        <p:spPr>
          <a:xfrm>
            <a:off x="539552" y="1778436"/>
            <a:ext cx="31683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Естественнонаучная грамотность</a:t>
            </a:r>
            <a:endParaRPr lang="ru-RU"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92254" y="1628800"/>
            <a:ext cx="2520280" cy="14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21" y="4725144"/>
            <a:ext cx="244607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57" y="4725143"/>
            <a:ext cx="2633767" cy="157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74904" y="2057176"/>
            <a:ext cx="1410515" cy="646331"/>
          </a:xfrm>
          <a:prstGeom prst="rect">
            <a:avLst/>
          </a:prstGeom>
          <a:noFill/>
        </p:spPr>
        <p:txBody>
          <a:bodyPr wrap="none" rtlCol="0">
            <a:spAutoFit/>
          </a:bodyPr>
          <a:lstStyle/>
          <a:p>
            <a:pPr algn="ctr"/>
            <a:r>
              <a:rPr lang="ru-RU" dirty="0" smtClean="0">
                <a:solidFill>
                  <a:srgbClr val="FF0000"/>
                </a:solidFill>
              </a:rPr>
              <a:t>Глобальная</a:t>
            </a:r>
          </a:p>
          <a:p>
            <a:pPr algn="ctr"/>
            <a:r>
              <a:rPr lang="ru-RU" dirty="0" smtClean="0">
                <a:solidFill>
                  <a:srgbClr val="FF0000"/>
                </a:solidFill>
              </a:rPr>
              <a:t>грамотность</a:t>
            </a:r>
            <a:endParaRPr lang="ru-RU" dirty="0">
              <a:solidFill>
                <a:srgbClr val="FF0000"/>
              </a:solidFill>
            </a:endParaRPr>
          </a:p>
        </p:txBody>
      </p:sp>
      <p:sp>
        <p:nvSpPr>
          <p:cNvPr id="9" name="TextBox 8"/>
          <p:cNvSpPr txBox="1"/>
          <p:nvPr/>
        </p:nvSpPr>
        <p:spPr>
          <a:xfrm>
            <a:off x="588798" y="5194065"/>
            <a:ext cx="2112516" cy="646331"/>
          </a:xfrm>
          <a:prstGeom prst="rect">
            <a:avLst/>
          </a:prstGeom>
          <a:noFill/>
        </p:spPr>
        <p:txBody>
          <a:bodyPr wrap="square" rtlCol="0">
            <a:spAutoFit/>
          </a:bodyPr>
          <a:lstStyle/>
          <a:p>
            <a:pPr algn="ctr"/>
            <a:r>
              <a:rPr lang="ru-RU" dirty="0" smtClean="0">
                <a:solidFill>
                  <a:srgbClr val="FF0000"/>
                </a:solidFill>
              </a:rPr>
              <a:t>Математическая</a:t>
            </a:r>
          </a:p>
          <a:p>
            <a:pPr algn="ctr"/>
            <a:r>
              <a:rPr lang="ru-RU" dirty="0" smtClean="0">
                <a:solidFill>
                  <a:srgbClr val="FF0000"/>
                </a:solidFill>
              </a:rPr>
              <a:t>грамотность </a:t>
            </a:r>
            <a:endParaRPr lang="ru-RU" dirty="0">
              <a:solidFill>
                <a:srgbClr val="FF0000"/>
              </a:solidFill>
            </a:endParaRPr>
          </a:p>
        </p:txBody>
      </p:sp>
      <p:sp>
        <p:nvSpPr>
          <p:cNvPr id="10" name="TextBox 9"/>
          <p:cNvSpPr txBox="1"/>
          <p:nvPr/>
        </p:nvSpPr>
        <p:spPr>
          <a:xfrm>
            <a:off x="6174904" y="5217298"/>
            <a:ext cx="1830760" cy="646331"/>
          </a:xfrm>
          <a:prstGeom prst="rect">
            <a:avLst/>
          </a:prstGeom>
          <a:noFill/>
        </p:spPr>
        <p:txBody>
          <a:bodyPr wrap="square" rtlCol="0">
            <a:spAutoFit/>
          </a:bodyPr>
          <a:lstStyle/>
          <a:p>
            <a:pPr algn="ctr"/>
            <a:r>
              <a:rPr lang="ru-RU" dirty="0" smtClean="0">
                <a:solidFill>
                  <a:srgbClr val="FF0000"/>
                </a:solidFill>
              </a:rPr>
              <a:t>Финансовая</a:t>
            </a:r>
          </a:p>
          <a:p>
            <a:pPr algn="ctr"/>
            <a:r>
              <a:rPr lang="ru-RU" dirty="0" smtClean="0">
                <a:solidFill>
                  <a:srgbClr val="FF0000"/>
                </a:solidFill>
              </a:rPr>
              <a:t>грамотность</a:t>
            </a:r>
            <a:endParaRPr lang="ru-RU" dirty="0">
              <a:solidFill>
                <a:srgbClr val="FF0000"/>
              </a:solidFill>
            </a:endParaRPr>
          </a:p>
        </p:txBody>
      </p:sp>
      <p:cxnSp>
        <p:nvCxnSpPr>
          <p:cNvPr id="17" name="Прямая соединительная линия 16"/>
          <p:cNvCxnSpPr>
            <a:stCxn id="5" idx="5"/>
          </p:cNvCxnSpPr>
          <p:nvPr/>
        </p:nvCxnSpPr>
        <p:spPr>
          <a:xfrm>
            <a:off x="3243910" y="2884764"/>
            <a:ext cx="463994" cy="49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0"/>
          </p:cNvCxnSpPr>
          <p:nvPr/>
        </p:nvCxnSpPr>
        <p:spPr>
          <a:xfrm flipV="1">
            <a:off x="4343834" y="2564904"/>
            <a:ext cx="1211994" cy="65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027" idx="3"/>
          </p:cNvCxnSpPr>
          <p:nvPr/>
        </p:nvCxnSpPr>
        <p:spPr>
          <a:xfrm flipV="1">
            <a:off x="2868092" y="4704754"/>
            <a:ext cx="607815" cy="81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4" idx="5"/>
          </p:cNvCxnSpPr>
          <p:nvPr/>
        </p:nvCxnSpPr>
        <p:spPr>
          <a:xfrm>
            <a:off x="5200843" y="4486967"/>
            <a:ext cx="739309" cy="454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8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Читательская </a:t>
            </a:r>
            <a:r>
              <a:rPr lang="ru-RU" sz="4400" dirty="0" smtClean="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грамотность - </a:t>
            </a:r>
            <a:endParaRPr lang="ru-RU" dirty="0"/>
          </a:p>
        </p:txBody>
      </p:sp>
      <p:sp>
        <p:nvSpPr>
          <p:cNvPr id="3" name="Объект 2"/>
          <p:cNvSpPr>
            <a:spLocks noGrp="1"/>
          </p:cNvSpPr>
          <p:nvPr>
            <p:ph idx="1"/>
          </p:nvPr>
        </p:nvSpPr>
        <p:spPr/>
        <p:txBody>
          <a:bodyPr/>
          <a:lstStyle/>
          <a:p>
            <a:pPr lvl="0"/>
            <a:r>
              <a:rPr lang="ru-RU" altLang="ru-RU" b="1" dirty="0">
                <a:solidFill>
                  <a:srgbClr val="000099"/>
                </a:solidFill>
                <a:latin typeface="Times New Roman" panose="02020603050405020304" pitchFamily="18" charset="0"/>
                <a:cs typeface="Times New Roman" panose="02020603050405020304" pitchFamily="18" charset="0"/>
              </a:rPr>
              <a:t>способность человека понимать и использовать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dirty="0"/>
          </a:p>
        </p:txBody>
      </p:sp>
      <p:pic>
        <p:nvPicPr>
          <p:cNvPr id="4" name="Picture 2" descr="MC90034537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221088"/>
            <a:ext cx="1700808"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9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3"/>
          <p:cNvSpPr>
            <a:spLocks noChangeShapeType="1"/>
          </p:cNvSpPr>
          <p:nvPr/>
        </p:nvSpPr>
        <p:spPr bwMode="auto">
          <a:xfrm>
            <a:off x="1692275" y="1123950"/>
            <a:ext cx="57594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59" name="Line 4"/>
          <p:cNvSpPr>
            <a:spLocks noChangeShapeType="1"/>
          </p:cNvSpPr>
          <p:nvPr/>
        </p:nvSpPr>
        <p:spPr bwMode="auto">
          <a:xfrm>
            <a:off x="1692275" y="1123950"/>
            <a:ext cx="0" cy="360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60" name="Line 5"/>
          <p:cNvSpPr>
            <a:spLocks noChangeShapeType="1"/>
          </p:cNvSpPr>
          <p:nvPr/>
        </p:nvSpPr>
        <p:spPr bwMode="auto">
          <a:xfrm>
            <a:off x="7451725" y="1123950"/>
            <a:ext cx="0" cy="360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61" name="Text Box 6"/>
          <p:cNvSpPr txBox="1">
            <a:spLocks noChangeArrowheads="1"/>
          </p:cNvSpPr>
          <p:nvPr/>
        </p:nvSpPr>
        <p:spPr bwMode="auto">
          <a:xfrm>
            <a:off x="900113" y="1484313"/>
            <a:ext cx="1439862" cy="830262"/>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текст</a:t>
            </a:r>
          </a:p>
        </p:txBody>
      </p:sp>
      <p:sp>
        <p:nvSpPr>
          <p:cNvPr id="70662" name="Text Box 7"/>
          <p:cNvSpPr txBox="1">
            <a:spLocks noChangeArrowheads="1"/>
          </p:cNvSpPr>
          <p:nvPr/>
        </p:nvSpPr>
        <p:spPr bwMode="auto">
          <a:xfrm>
            <a:off x="6227763" y="1484313"/>
            <a:ext cx="2303462" cy="120015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внетекстовое знание</a:t>
            </a:r>
          </a:p>
        </p:txBody>
      </p:sp>
      <p:sp>
        <p:nvSpPr>
          <p:cNvPr id="70663" name="Rectangle 8"/>
          <p:cNvSpPr>
            <a:spLocks noChangeArrowheads="1"/>
          </p:cNvSpPr>
          <p:nvPr/>
        </p:nvSpPr>
        <p:spPr bwMode="auto">
          <a:xfrm>
            <a:off x="6437313" y="3240088"/>
            <a:ext cx="2009775" cy="1200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3.</a:t>
            </a:r>
          </a:p>
          <a:p>
            <a:pPr algn="ctr"/>
            <a:r>
              <a:rPr lang="ru-RU" altLang="ru-RU" sz="2400" dirty="0">
                <a:solidFill>
                  <a:srgbClr val="002060"/>
                </a:solidFill>
              </a:rPr>
              <a:t>осмыслить </a:t>
            </a:r>
          </a:p>
          <a:p>
            <a:pPr algn="ctr"/>
            <a:r>
              <a:rPr lang="ru-RU" altLang="ru-RU" sz="2400" dirty="0">
                <a:solidFill>
                  <a:srgbClr val="002060"/>
                </a:solidFill>
              </a:rPr>
              <a:t>и оценить </a:t>
            </a:r>
          </a:p>
        </p:txBody>
      </p:sp>
      <p:sp>
        <p:nvSpPr>
          <p:cNvPr id="70664" name="Line 9"/>
          <p:cNvSpPr>
            <a:spLocks noChangeShapeType="1"/>
          </p:cNvSpPr>
          <p:nvPr/>
        </p:nvSpPr>
        <p:spPr bwMode="auto">
          <a:xfrm>
            <a:off x="7451725" y="2636838"/>
            <a:ext cx="0"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65" name="Rectangle 10"/>
          <p:cNvSpPr>
            <a:spLocks noChangeArrowheads="1"/>
          </p:cNvSpPr>
          <p:nvPr/>
        </p:nvSpPr>
        <p:spPr bwMode="auto">
          <a:xfrm>
            <a:off x="5364163" y="5373688"/>
            <a:ext cx="1711325" cy="7620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содержание</a:t>
            </a:r>
          </a:p>
          <a:p>
            <a:pPr algn="ctr"/>
            <a:r>
              <a:rPr lang="ru-RU" altLang="ru-RU" sz="2000" dirty="0">
                <a:solidFill>
                  <a:srgbClr val="002060"/>
                </a:solidFill>
              </a:rPr>
              <a:t>текста</a:t>
            </a:r>
            <a:r>
              <a:rPr lang="ru-RU" altLang="ru-RU" sz="2400" dirty="0">
                <a:solidFill>
                  <a:srgbClr val="002060"/>
                </a:solidFill>
              </a:rPr>
              <a:t> </a:t>
            </a:r>
          </a:p>
        </p:txBody>
      </p:sp>
      <p:sp>
        <p:nvSpPr>
          <p:cNvPr id="70666" name="Rectangle 11"/>
          <p:cNvSpPr>
            <a:spLocks noChangeArrowheads="1"/>
          </p:cNvSpPr>
          <p:nvPr/>
        </p:nvSpPr>
        <p:spPr bwMode="auto">
          <a:xfrm>
            <a:off x="7740650" y="5445125"/>
            <a:ext cx="1066800" cy="7620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форму</a:t>
            </a:r>
          </a:p>
          <a:p>
            <a:pPr algn="ctr"/>
            <a:r>
              <a:rPr lang="ru-RU" altLang="ru-RU" sz="2000" dirty="0">
                <a:solidFill>
                  <a:srgbClr val="002060"/>
                </a:solidFill>
              </a:rPr>
              <a:t>текста</a:t>
            </a:r>
            <a:r>
              <a:rPr lang="ru-RU" altLang="ru-RU" sz="2400" dirty="0">
                <a:solidFill>
                  <a:srgbClr val="002060"/>
                </a:solidFill>
              </a:rPr>
              <a:t> </a:t>
            </a:r>
          </a:p>
        </p:txBody>
      </p:sp>
      <p:sp>
        <p:nvSpPr>
          <p:cNvPr id="70667" name="Line 12"/>
          <p:cNvSpPr>
            <a:spLocks noChangeShapeType="1"/>
          </p:cNvSpPr>
          <p:nvPr/>
        </p:nvSpPr>
        <p:spPr bwMode="auto">
          <a:xfrm>
            <a:off x="7451725" y="4508500"/>
            <a:ext cx="0" cy="504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68" name="Line 13"/>
          <p:cNvSpPr>
            <a:spLocks noChangeShapeType="1"/>
          </p:cNvSpPr>
          <p:nvPr/>
        </p:nvSpPr>
        <p:spPr bwMode="auto">
          <a:xfrm>
            <a:off x="6011863" y="5013325"/>
            <a:ext cx="2736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69" name="Line 14"/>
          <p:cNvSpPr>
            <a:spLocks noChangeShapeType="1"/>
          </p:cNvSpPr>
          <p:nvPr/>
        </p:nvSpPr>
        <p:spPr bwMode="auto">
          <a:xfrm>
            <a:off x="6011863" y="5013325"/>
            <a:ext cx="0" cy="360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0" name="Line 15"/>
          <p:cNvSpPr>
            <a:spLocks noChangeShapeType="1"/>
          </p:cNvSpPr>
          <p:nvPr/>
        </p:nvSpPr>
        <p:spPr bwMode="auto">
          <a:xfrm flipH="1">
            <a:off x="8748713" y="5013325"/>
            <a:ext cx="0" cy="4333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1" name="Line 16"/>
          <p:cNvSpPr>
            <a:spLocks noChangeShapeType="1"/>
          </p:cNvSpPr>
          <p:nvPr/>
        </p:nvSpPr>
        <p:spPr bwMode="auto">
          <a:xfrm>
            <a:off x="1692275" y="2276475"/>
            <a:ext cx="0" cy="5032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2" name="Line 17"/>
          <p:cNvSpPr>
            <a:spLocks noChangeShapeType="1"/>
          </p:cNvSpPr>
          <p:nvPr/>
        </p:nvSpPr>
        <p:spPr bwMode="auto">
          <a:xfrm>
            <a:off x="1042988" y="2738480"/>
            <a:ext cx="2736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3" name="Line 18"/>
          <p:cNvSpPr>
            <a:spLocks noChangeShapeType="1"/>
          </p:cNvSpPr>
          <p:nvPr/>
        </p:nvSpPr>
        <p:spPr bwMode="auto">
          <a:xfrm>
            <a:off x="1042988" y="2781300"/>
            <a:ext cx="0"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4" name="Line 19"/>
          <p:cNvSpPr>
            <a:spLocks noChangeShapeType="1"/>
          </p:cNvSpPr>
          <p:nvPr/>
        </p:nvSpPr>
        <p:spPr bwMode="auto">
          <a:xfrm>
            <a:off x="3779838" y="2781300"/>
            <a:ext cx="0"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solidFill>
                <a:prstClr val="black"/>
              </a:solidFill>
            </a:endParaRPr>
          </a:p>
        </p:txBody>
      </p:sp>
      <p:sp>
        <p:nvSpPr>
          <p:cNvPr id="70675" name="Rectangle 20"/>
          <p:cNvSpPr>
            <a:spLocks noChangeArrowheads="1"/>
          </p:cNvSpPr>
          <p:nvPr/>
        </p:nvSpPr>
        <p:spPr bwMode="auto">
          <a:xfrm>
            <a:off x="107950" y="3236913"/>
            <a:ext cx="2519363" cy="1754187"/>
          </a:xfrm>
          <a:prstGeom prst="rect">
            <a:avLst/>
          </a:prstGeom>
          <a:solidFill>
            <a:srgbClr val="FFC5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1.</a:t>
            </a:r>
          </a:p>
          <a:p>
            <a:pPr algn="ctr"/>
            <a:r>
              <a:rPr lang="ru-RU" altLang="ru-RU" sz="2400" dirty="0">
                <a:solidFill>
                  <a:srgbClr val="002060"/>
                </a:solidFill>
              </a:rPr>
              <a:t>найти и</a:t>
            </a:r>
          </a:p>
          <a:p>
            <a:pPr algn="ctr"/>
            <a:r>
              <a:rPr lang="ru-RU" altLang="ru-RU" sz="2400" dirty="0">
                <a:solidFill>
                  <a:srgbClr val="002060"/>
                </a:solidFill>
              </a:rPr>
              <a:t>извлечь </a:t>
            </a:r>
          </a:p>
          <a:p>
            <a:pPr algn="ctr"/>
            <a:r>
              <a:rPr lang="ru-RU" altLang="ru-RU" sz="2400" i="1" dirty="0">
                <a:solidFill>
                  <a:srgbClr val="002060"/>
                </a:solidFill>
              </a:rPr>
              <a:t>(информацию</a:t>
            </a:r>
            <a:r>
              <a:rPr lang="ru-RU" altLang="ru-RU" i="1" dirty="0">
                <a:solidFill>
                  <a:srgbClr val="002060"/>
                </a:solidFill>
              </a:rPr>
              <a:t>)</a:t>
            </a:r>
            <a:r>
              <a:rPr lang="ru-RU" altLang="ru-RU" dirty="0">
                <a:solidFill>
                  <a:srgbClr val="002060"/>
                </a:solidFill>
              </a:rPr>
              <a:t> </a:t>
            </a:r>
          </a:p>
        </p:txBody>
      </p:sp>
      <p:sp>
        <p:nvSpPr>
          <p:cNvPr id="70676" name="Rectangle 21"/>
          <p:cNvSpPr>
            <a:spLocks noChangeArrowheads="1"/>
          </p:cNvSpPr>
          <p:nvPr/>
        </p:nvSpPr>
        <p:spPr bwMode="auto">
          <a:xfrm>
            <a:off x="2771775" y="3041650"/>
            <a:ext cx="3168650" cy="19383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2.</a:t>
            </a:r>
          </a:p>
          <a:p>
            <a:pPr algn="ctr"/>
            <a:r>
              <a:rPr lang="ru-RU" altLang="ru-RU" sz="2400" dirty="0">
                <a:solidFill>
                  <a:srgbClr val="002060"/>
                </a:solidFill>
              </a:rPr>
              <a:t>интегрировать и </a:t>
            </a:r>
          </a:p>
          <a:p>
            <a:pPr algn="ctr"/>
            <a:r>
              <a:rPr lang="ru-RU" altLang="ru-RU" sz="2400" dirty="0">
                <a:solidFill>
                  <a:srgbClr val="002060"/>
                </a:solidFill>
              </a:rPr>
              <a:t>интерпретировать </a:t>
            </a:r>
          </a:p>
          <a:p>
            <a:pPr algn="ctr">
              <a:lnSpc>
                <a:spcPct val="80000"/>
              </a:lnSpc>
            </a:pPr>
            <a:r>
              <a:rPr lang="ru-RU" altLang="ru-RU" sz="2400" i="1" dirty="0">
                <a:solidFill>
                  <a:srgbClr val="002060"/>
                </a:solidFill>
              </a:rPr>
              <a:t>(сообщения текста)</a:t>
            </a:r>
            <a:r>
              <a:rPr lang="ru-RU" altLang="ru-RU" dirty="0">
                <a:solidFill>
                  <a:prstClr val="white"/>
                </a:solidFill>
              </a:rPr>
              <a:t> </a:t>
            </a:r>
          </a:p>
        </p:txBody>
      </p:sp>
      <p:sp>
        <p:nvSpPr>
          <p:cNvPr id="70678" name="Прямоугольник 22"/>
          <p:cNvSpPr>
            <a:spLocks noChangeArrowheads="1"/>
          </p:cNvSpPr>
          <p:nvPr/>
        </p:nvSpPr>
        <p:spPr bwMode="auto">
          <a:xfrm>
            <a:off x="307059" y="224519"/>
            <a:ext cx="7969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3200" dirty="0" smtClean="0">
                <a:solidFill>
                  <a:srgbClr val="000099"/>
                </a:solidFill>
              </a:rPr>
              <a:t>Читательские умения </a:t>
            </a:r>
            <a:r>
              <a:rPr lang="en-US" altLang="ru-RU" sz="3200" dirty="0" smtClean="0">
                <a:solidFill>
                  <a:srgbClr val="000099"/>
                </a:solidFill>
              </a:rPr>
              <a:t>(PISA)</a:t>
            </a:r>
            <a:endParaRPr lang="ru-RU" altLang="ru-RU" sz="3200" dirty="0">
              <a:solidFill>
                <a:prstClr val="white"/>
              </a:solidFill>
            </a:endParaRPr>
          </a:p>
        </p:txBody>
      </p:sp>
    </p:spTree>
    <p:extLst>
      <p:ext uri="{BB962C8B-B14F-4D97-AF65-F5344CB8AC3E}">
        <p14:creationId xmlns:p14="http://schemas.microsoft.com/office/powerpoint/2010/main" val="34468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827584" y="332656"/>
            <a:ext cx="792088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755576" y="332657"/>
            <a:ext cx="7704856" cy="69403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В исследовании  PISA грамотность чтения подразделяется на следующие уровни: </a:t>
            </a:r>
          </a:p>
          <a:p>
            <a:pPr marL="0" marR="0" lvl="0" indent="0" defTabSz="914400" eaLnBrk="1" fontAlgn="auto" latinLnBrk="0" hangingPunct="1">
              <a:lnSpc>
                <a:spcPct val="100000"/>
              </a:lnSpc>
              <a:spcBef>
                <a:spcPts val="0"/>
              </a:spcBef>
              <a:spcAft>
                <a:spcPts val="0"/>
              </a:spcAft>
              <a:buClrTx/>
              <a:buSzTx/>
              <a:buFontTx/>
              <a:buNone/>
              <a:tabLst/>
              <a:defRPr/>
            </a:pPr>
            <a:endParaRPr lang="ru-RU" sz="2400" kern="0" dirty="0">
              <a:solidFill>
                <a:prstClr val="black"/>
              </a:solidFill>
              <a:latin typeface="Times New Roman" panose="02020603050405020304" pitchFamily="18" charset="0"/>
              <a:ea typeface="+mj-ea"/>
              <a:cs typeface="Times New Roman" panose="02020603050405020304" pitchFamily="18" charset="0"/>
            </a:endParaRP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простому критерию (самый низкий уровень);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множественным критериям;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распознавание связи между отрывками информации, работа с известной, но противоречивой информацией;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и установление последовательности или комбинации отрывков, содержащих глубоко скрытую информацию, умение сделать вывод о том, какая информация в тексте необходима для выполнения задания;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понимание сложных текстов и их интерпретация, формулирование  выводов и гипотез относительно содержания текста.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5065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055" y="764705"/>
            <a:ext cx="4402190" cy="864095"/>
          </a:xfrm>
        </p:spPr>
        <p:txBody>
          <a:bodyPr>
            <a:noAutofit/>
          </a:bodyPr>
          <a:lstStyle/>
          <a:p>
            <a:pPr lvl="0" algn="ctr">
              <a:spcBef>
                <a:spcPts val="0"/>
              </a:spcBef>
            </a:pPr>
            <a:r>
              <a:rPr lang="ru-RU" sz="1800" dirty="0" smtClean="0">
                <a:solidFill>
                  <a:prstClr val="black"/>
                </a:solidFill>
                <a:latin typeface="Corbel"/>
              </a:rPr>
              <a:t/>
            </a:r>
            <a:br>
              <a:rPr lang="ru-RU" sz="1800" dirty="0" smtClean="0">
                <a:solidFill>
                  <a:prstClr val="black"/>
                </a:solidFill>
                <a:latin typeface="Corbel"/>
              </a:rPr>
            </a:br>
            <a:r>
              <a:rPr lang="ru-RU" sz="1800" dirty="0">
                <a:solidFill>
                  <a:prstClr val="black"/>
                </a:solidFill>
                <a:latin typeface="Corbel"/>
              </a:rPr>
              <a:t/>
            </a:r>
            <a:br>
              <a:rPr lang="ru-RU" sz="1800" dirty="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Times New Roman" panose="02020603050405020304" pitchFamily="18" charset="0"/>
                <a:cs typeface="Times New Roman" panose="02020603050405020304" pitchFamily="18" charset="0"/>
              </a:rPr>
              <a:t>Лидирующие </a:t>
            </a:r>
            <a:r>
              <a:rPr lang="ru-RU" sz="1800" dirty="0">
                <a:solidFill>
                  <a:prstClr val="black"/>
                </a:solidFill>
                <a:latin typeface="Times New Roman" panose="02020603050405020304" pitchFamily="18" charset="0"/>
                <a:cs typeface="Times New Roman" panose="02020603050405020304" pitchFamily="18" charset="0"/>
              </a:rPr>
              <a:t>страны и территории: Сингапур, Гонконг (Китай), Канада, Финляндия, Ирландия </a:t>
            </a:r>
            <a:br>
              <a:rPr lang="ru-RU" sz="1800" dirty="0">
                <a:solidFill>
                  <a:prstClr val="black"/>
                </a:solidFill>
                <a:latin typeface="Times New Roman" panose="02020603050405020304" pitchFamily="18" charset="0"/>
                <a:cs typeface="Times New Roman" panose="02020603050405020304" pitchFamily="18" charset="0"/>
              </a:rPr>
            </a:br>
            <a:r>
              <a:rPr lang="ru-RU" sz="1800" dirty="0">
                <a:solidFill>
                  <a:prstClr val="black"/>
                </a:solidFill>
                <a:latin typeface="Times New Roman" panose="02020603050405020304" pitchFamily="18" charset="0"/>
                <a:cs typeface="Times New Roman" panose="02020603050405020304" pitchFamily="18" charset="0"/>
              </a:rPr>
              <a:t>16 стран, средний балл которых статистически значимо </a:t>
            </a:r>
            <a:r>
              <a:rPr lang="ru-RU" sz="1800" b="1" u="sng" dirty="0">
                <a:solidFill>
                  <a:prstClr val="black"/>
                </a:solidFill>
                <a:latin typeface="Times New Roman" panose="02020603050405020304" pitchFamily="18" charset="0"/>
                <a:cs typeface="Times New Roman" panose="02020603050405020304" pitchFamily="18" charset="0"/>
              </a:rPr>
              <a:t>выше</a:t>
            </a:r>
            <a:r>
              <a:rPr lang="ru-RU" sz="1800" dirty="0">
                <a:solidFill>
                  <a:prstClr val="black"/>
                </a:solidFill>
                <a:latin typeface="Times New Roman" panose="02020603050405020304" pitchFamily="18" charset="0"/>
                <a:cs typeface="Times New Roman" panose="02020603050405020304" pitchFamily="18" charset="0"/>
              </a:rPr>
              <a:t> среднего балла России</a:t>
            </a:r>
            <a:br>
              <a:rPr lang="ru-RU" sz="1800" dirty="0">
                <a:solidFill>
                  <a:prstClr val="black"/>
                </a:solidFill>
                <a:latin typeface="Times New Roman" panose="02020603050405020304" pitchFamily="18" charset="0"/>
                <a:cs typeface="Times New Roman" panose="02020603050405020304" pitchFamily="18" charset="0"/>
              </a:rPr>
            </a:br>
            <a:endParaRPr lang="ru-RU" sz="1800" b="1" dirty="0">
              <a:solidFill>
                <a:schemeClr val="accent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a:xfrm>
            <a:off x="107504" y="116632"/>
            <a:ext cx="5472607" cy="1080120"/>
          </a:xfrm>
        </p:spPr>
        <p:txBody>
          <a:bodyPr>
            <a:normAutofit fontScale="40000" lnSpcReduction="20000"/>
          </a:bodyPr>
          <a:lstStyle/>
          <a:p>
            <a:endParaRPr lang="ru-RU" sz="2800" cap="none" spc="0" dirty="0" smtClean="0">
              <a:solidFill>
                <a:srgbClr val="A51009"/>
              </a:solidFill>
              <a:ea typeface="+mj-ea"/>
              <a:cs typeface="+mj-cs"/>
            </a:endParaRPr>
          </a:p>
          <a:p>
            <a:endParaRPr lang="ru-RU" sz="2800" cap="none" spc="0" dirty="0">
              <a:solidFill>
                <a:srgbClr val="A51009"/>
              </a:solidFill>
              <a:ea typeface="+mj-ea"/>
              <a:cs typeface="+mj-cs"/>
            </a:endParaRPr>
          </a:p>
          <a:p>
            <a:endParaRPr lang="ru-RU" sz="2800" cap="none" spc="0" dirty="0" smtClean="0">
              <a:solidFill>
                <a:srgbClr val="A51009"/>
              </a:solidFill>
              <a:ea typeface="+mj-ea"/>
              <a:cs typeface="+mj-cs"/>
            </a:endParaRPr>
          </a:p>
          <a:p>
            <a:endParaRPr lang="ru-RU" sz="2800" cap="none" spc="0" dirty="0" smtClean="0">
              <a:solidFill>
                <a:srgbClr val="A51009"/>
              </a:solidFill>
              <a:ea typeface="+mj-ea"/>
              <a:cs typeface="+mj-cs"/>
            </a:endParaRPr>
          </a:p>
          <a:p>
            <a:r>
              <a:rPr lang="ru-RU" sz="2800" cap="none" spc="0" dirty="0" smtClean="0">
                <a:solidFill>
                  <a:srgbClr val="A51009"/>
                </a:solidFill>
                <a:ea typeface="+mj-ea"/>
                <a:cs typeface="+mj-cs"/>
              </a:rPr>
              <a:t>Результаты </a:t>
            </a:r>
            <a:r>
              <a:rPr lang="ru-RU" sz="2800" cap="none" spc="0" dirty="0">
                <a:solidFill>
                  <a:srgbClr val="A51009"/>
                </a:solidFill>
                <a:ea typeface="+mj-ea"/>
                <a:cs typeface="+mj-cs"/>
              </a:rPr>
              <a:t>15-летних учащихся </a:t>
            </a:r>
            <a:br>
              <a:rPr lang="ru-RU" sz="2800" cap="none" spc="0" dirty="0">
                <a:solidFill>
                  <a:srgbClr val="A51009"/>
                </a:solidFill>
                <a:ea typeface="+mj-ea"/>
                <a:cs typeface="+mj-cs"/>
              </a:rPr>
            </a:br>
            <a:r>
              <a:rPr lang="ru-RU" sz="2800" cap="none" spc="0" dirty="0">
                <a:solidFill>
                  <a:srgbClr val="A51009"/>
                </a:solidFill>
                <a:ea typeface="+mj-ea"/>
                <a:cs typeface="+mj-cs"/>
              </a:rPr>
              <a:t>по </a:t>
            </a:r>
            <a:r>
              <a:rPr lang="ru-RU" sz="2800" cap="none" spc="0" dirty="0" smtClean="0">
                <a:solidFill>
                  <a:srgbClr val="A51009"/>
                </a:solidFill>
                <a:ea typeface="+mj-ea"/>
                <a:cs typeface="+mj-cs"/>
              </a:rPr>
              <a:t>читательской грамотности</a:t>
            </a:r>
            <a:endParaRPr lang="ru-RU" dirty="0"/>
          </a:p>
        </p:txBody>
      </p:sp>
      <p:sp>
        <p:nvSpPr>
          <p:cNvPr id="5" name="Объект 4"/>
          <p:cNvSpPr>
            <a:spLocks noGrp="1"/>
          </p:cNvSpPr>
          <p:nvPr>
            <p:ph sz="quarter" idx="2"/>
          </p:nvPr>
        </p:nvSpPr>
        <p:spPr>
          <a:xfrm>
            <a:off x="179512" y="1994923"/>
            <a:ext cx="4866956" cy="4863077"/>
          </a:xfrm>
        </p:spPr>
        <p:txBody>
          <a:bodyPr>
            <a:normAutofit fontScale="77500" lnSpcReduction="20000"/>
          </a:bodyPr>
          <a:lstStyle/>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21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15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не отличается от балла России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(Швеция, Дания, Франция, Бельгия, Португалия, Великобритания, Тайвань, США, Испания, Китай, Швейцария, Латвия, Чехия, Хорватия, Вьетнам)</a:t>
            </a:r>
          </a:p>
          <a:p>
            <a:pPr marL="0" lvl="0" indent="0" algn="ctr">
              <a:spcBef>
                <a:spcPct val="50000"/>
              </a:spcBef>
              <a:spcAft>
                <a:spcPts val="0"/>
              </a:spcAft>
              <a:buNone/>
            </a:pPr>
            <a:endParaRPr lang="ru-RU" sz="23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endParaRPr lang="ru-RU" sz="2300" dirty="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38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статистически значимо </a:t>
            </a:r>
            <a:r>
              <a:rPr lang="ru-RU" sz="2300" b="1" u="sng" dirty="0">
                <a:solidFill>
                  <a:prstClr val="black"/>
                </a:solidFill>
                <a:latin typeface="Times New Roman" panose="02020603050405020304" pitchFamily="18" charset="0"/>
                <a:cs typeface="Times New Roman" panose="02020603050405020304" pitchFamily="18" charset="0"/>
              </a:rPr>
              <a:t>ниже</a:t>
            </a:r>
            <a:r>
              <a:rPr lang="ru-RU" sz="2300" dirty="0">
                <a:solidFill>
                  <a:prstClr val="black"/>
                </a:solidFill>
                <a:latin typeface="Times New Roman" panose="02020603050405020304" pitchFamily="18" charset="0"/>
                <a:cs typeface="Times New Roman" panose="02020603050405020304" pitchFamily="18" charset="0"/>
              </a:rPr>
              <a:t> среднего балла России</a:t>
            </a:r>
          </a:p>
          <a:p>
            <a:pPr marL="0" lvl="0" indent="0">
              <a:buNone/>
            </a:pPr>
            <a:endParaRPr lang="ru-RU" sz="2800" b="1" dirty="0" smtClean="0">
              <a:solidFill>
                <a:srgbClr val="A51009"/>
              </a:solidFill>
            </a:endParaRPr>
          </a:p>
          <a:p>
            <a:pPr marL="0" lvl="0" indent="0">
              <a:buNone/>
            </a:pPr>
            <a:endParaRPr lang="ru-RU" sz="2800" b="1" dirty="0">
              <a:solidFill>
                <a:srgbClr val="A51009"/>
              </a:solidFill>
            </a:endParaRPr>
          </a:p>
          <a:p>
            <a:pPr marL="0" lvl="0" indent="0">
              <a:buNone/>
            </a:pPr>
            <a:r>
              <a:rPr lang="ru-RU" sz="2800" b="1" dirty="0" smtClean="0">
                <a:solidFill>
                  <a:srgbClr val="A51009"/>
                </a:solidFill>
              </a:rPr>
              <a:t>2015</a:t>
            </a:r>
            <a:endParaRPr lang="ru-RU" sz="1600" b="1" cap="all" spc="100" dirty="0">
              <a:solidFill>
                <a:srgbClr val="3F3F4D"/>
              </a:solidFill>
            </a:endParaRPr>
          </a:p>
          <a:p>
            <a:endParaRPr lang="ru-RU" dirty="0"/>
          </a:p>
        </p:txBody>
      </p:sp>
      <p:sp>
        <p:nvSpPr>
          <p:cNvPr id="6" name="Объект 5"/>
          <p:cNvSpPr>
            <a:spLocks noGrp="1"/>
          </p:cNvSpPr>
          <p:nvPr>
            <p:ph sz="quarter" idx="4"/>
          </p:nvPr>
        </p:nvSpPr>
        <p:spPr/>
        <p:txBody>
          <a:bodyPr/>
          <a:lstStyle/>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5580111" y="585566"/>
            <a:ext cx="3249249" cy="612068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398030" y="2658039"/>
            <a:ext cx="3540877" cy="172044"/>
          </a:xfrm>
          <a:prstGeom prst="rect">
            <a:avLst/>
          </a:prstGeom>
          <a:noFill/>
          <a:ln w="9525">
            <a:solidFill>
              <a:schemeClr val="accent2">
                <a:lumMod val="50000"/>
              </a:schemeClr>
            </a:solidFill>
            <a:miter lim="800000"/>
            <a:headEnd/>
            <a:tailEnd/>
          </a:ln>
        </p:spPr>
      </p:pic>
      <p:sp>
        <p:nvSpPr>
          <p:cNvPr id="9" name="AutoShape 5"/>
          <p:cNvSpPr>
            <a:spLocks/>
          </p:cNvSpPr>
          <p:nvPr/>
        </p:nvSpPr>
        <p:spPr bwMode="auto">
          <a:xfrm>
            <a:off x="5137829" y="836712"/>
            <a:ext cx="358775" cy="1171785"/>
          </a:xfrm>
          <a:prstGeom prst="leftBrace">
            <a:avLst>
              <a:gd name="adj1" fmla="val 60919"/>
              <a:gd name="adj2" fmla="val 50000"/>
            </a:avLst>
          </a:prstGeom>
          <a:noFill/>
          <a:ln w="38100">
            <a:solidFill>
              <a:schemeClr val="accent2">
                <a:lumMod val="50000"/>
              </a:schemeClr>
            </a:solidFill>
            <a:round/>
            <a:headEnd/>
            <a:tailEnd/>
          </a:ln>
        </p:spPr>
        <p:txBody>
          <a:bodyPr wrap="none" lIns="91433" tIns="45716" rIns="91433" bIns="45716" anchor="ctr"/>
          <a:lstStyle/>
          <a:p>
            <a:endParaRPr lang="ru-RU" dirty="0">
              <a:solidFill>
                <a:prstClr val="black"/>
              </a:solidFill>
            </a:endParaRPr>
          </a:p>
        </p:txBody>
      </p:sp>
      <p:sp>
        <p:nvSpPr>
          <p:cNvPr id="10" name="AutoShape 6"/>
          <p:cNvSpPr>
            <a:spLocks/>
          </p:cNvSpPr>
          <p:nvPr/>
        </p:nvSpPr>
        <p:spPr bwMode="auto">
          <a:xfrm>
            <a:off x="5137829" y="2124022"/>
            <a:ext cx="295924" cy="1376986"/>
          </a:xfrm>
          <a:prstGeom prst="leftBrace">
            <a:avLst>
              <a:gd name="adj1" fmla="val 8334"/>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
        <p:nvSpPr>
          <p:cNvPr id="11" name="AutoShape 7"/>
          <p:cNvSpPr>
            <a:spLocks/>
          </p:cNvSpPr>
          <p:nvPr/>
        </p:nvSpPr>
        <p:spPr bwMode="auto">
          <a:xfrm>
            <a:off x="5046468" y="3619828"/>
            <a:ext cx="398463" cy="2963928"/>
          </a:xfrm>
          <a:prstGeom prst="leftBrace">
            <a:avLst>
              <a:gd name="adj1" fmla="val 38007"/>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Tree>
    <p:extLst>
      <p:ext uri="{BB962C8B-B14F-4D97-AF65-F5344CB8AC3E}">
        <p14:creationId xmlns:p14="http://schemas.microsoft.com/office/powerpoint/2010/main" val="260154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08" y="116632"/>
            <a:ext cx="934013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0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94" y="260648"/>
            <a:ext cx="7810381" cy="62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376310" y="260648"/>
            <a:ext cx="5588177" cy="6463308"/>
          </a:xfrm>
          <a:prstGeom prst="rect">
            <a:avLst/>
          </a:prstGeom>
        </p:spPr>
        <p:txBody>
          <a:bodyPr wrap="square">
            <a:spAutoFit/>
          </a:bodyPr>
          <a:lstStyle/>
          <a:p>
            <a:r>
              <a:rPr lang="ru-RU" b="1" dirty="0">
                <a:solidFill>
                  <a:schemeClr val="bg1"/>
                </a:solidFill>
              </a:rPr>
              <a:t>Для забора крови используются стерильные одноразовые инструменты (шприц, трубки и контейнер). </a:t>
            </a:r>
            <a:endParaRPr lang="ru-RU" dirty="0">
              <a:solidFill>
                <a:schemeClr val="bg1"/>
              </a:solidFill>
            </a:endParaRPr>
          </a:p>
          <a:p>
            <a:r>
              <a:rPr lang="ru-RU" b="1" dirty="0">
                <a:solidFill>
                  <a:schemeClr val="bg1"/>
                </a:solidFill>
              </a:rPr>
              <a:t>Сдавая кровь, вы не подвергаетесь ни малейшему риску. </a:t>
            </a:r>
            <a:endParaRPr lang="ru-RU" dirty="0">
              <a:solidFill>
                <a:schemeClr val="bg1"/>
              </a:solidFill>
            </a:endParaRPr>
          </a:p>
          <a:p>
            <a:r>
              <a:rPr lang="ru-RU" dirty="0">
                <a:solidFill>
                  <a:schemeClr val="bg1"/>
                </a:solidFill>
              </a:rPr>
              <a:t>Донорство спасает жизни. </a:t>
            </a:r>
            <a:r>
              <a:rPr lang="ru-RU" dirty="0" smtClean="0">
                <a:solidFill>
                  <a:schemeClr val="bg1"/>
                </a:solidFill>
              </a:rPr>
              <a:t>Не </a:t>
            </a:r>
            <a:r>
              <a:rPr lang="ru-RU" dirty="0">
                <a:solidFill>
                  <a:schemeClr val="bg1"/>
                </a:solidFill>
              </a:rPr>
              <a:t>существует вещества, способного полностью заменить человеческую кровь. Поэтому донорство крови незаменимо и играет существенную роль в спасении людей. </a:t>
            </a:r>
          </a:p>
          <a:p>
            <a:r>
              <a:rPr lang="ru-RU" dirty="0">
                <a:solidFill>
                  <a:schemeClr val="bg1"/>
                </a:solidFill>
              </a:rPr>
              <a:t>Во Франции переливание крови ежегодно облегчает страдания 500 тысячам </a:t>
            </a:r>
            <a:r>
              <a:rPr lang="ru-RU" dirty="0" smtClean="0">
                <a:solidFill>
                  <a:schemeClr val="bg1"/>
                </a:solidFill>
              </a:rPr>
              <a:t>больных. </a:t>
            </a:r>
          </a:p>
          <a:p>
            <a:pPr lvl="0"/>
            <a:r>
              <a:rPr lang="ru-RU" b="1" dirty="0">
                <a:solidFill>
                  <a:prstClr val="black"/>
                </a:solidFill>
              </a:rPr>
              <a:t>Сдача крови – </a:t>
            </a:r>
            <a:r>
              <a:rPr lang="ru-RU" b="1" dirty="0" smtClean="0">
                <a:solidFill>
                  <a:prstClr val="black"/>
                </a:solidFill>
              </a:rPr>
              <a:t> лучшая </a:t>
            </a:r>
            <a:r>
              <a:rPr lang="ru-RU" b="1" dirty="0">
                <a:solidFill>
                  <a:prstClr val="black"/>
                </a:solidFill>
              </a:rPr>
              <a:t>из известных форм безвозмездной помощи </a:t>
            </a:r>
            <a:r>
              <a:rPr lang="ru-RU" b="1" dirty="0" smtClean="0">
                <a:solidFill>
                  <a:prstClr val="black"/>
                </a:solidFill>
              </a:rPr>
              <a:t>незнакомому </a:t>
            </a:r>
            <a:r>
              <a:rPr lang="ru-RU" b="1" dirty="0">
                <a:solidFill>
                  <a:prstClr val="black"/>
                </a:solidFill>
              </a:rPr>
              <a:t>человеку и занимает всего от 45 минут до 1 часа. </a:t>
            </a:r>
            <a:endParaRPr lang="ru-RU" dirty="0">
              <a:solidFill>
                <a:prstClr val="black"/>
              </a:solidFill>
            </a:endParaRPr>
          </a:p>
          <a:p>
            <a:pPr lvl="0"/>
            <a:r>
              <a:rPr lang="ru-RU" dirty="0">
                <a:solidFill>
                  <a:prstClr val="black"/>
                </a:solidFill>
              </a:rPr>
              <a:t>У донора забирают 450 мл крови и еще несколько капель для анализов и обследования. </a:t>
            </a:r>
          </a:p>
          <a:p>
            <a:pPr lvl="0"/>
            <a:r>
              <a:rPr lang="ru-RU" dirty="0">
                <a:solidFill>
                  <a:prstClr val="black"/>
                </a:solidFill>
              </a:rPr>
              <a:t>– Мужчина может сдавать кровь пять раз в год. Женщина – три раза. </a:t>
            </a:r>
          </a:p>
          <a:p>
            <a:pPr lvl="0"/>
            <a:r>
              <a:rPr lang="ru-RU" dirty="0">
                <a:solidFill>
                  <a:prstClr val="black"/>
                </a:solidFill>
              </a:rPr>
              <a:t>– Донорами могут быть люди в возрасте от 18 до 65 лет. </a:t>
            </a:r>
          </a:p>
          <a:p>
            <a:pPr lvl="0"/>
            <a:r>
              <a:rPr lang="ru-RU" dirty="0">
                <a:solidFill>
                  <a:prstClr val="black"/>
                </a:solidFill>
              </a:rPr>
              <a:t>Обязательный перерыв перед каждой следующей сдачей крови составляет 8 недель. </a:t>
            </a:r>
          </a:p>
          <a:p>
            <a:endParaRPr lang="ru-RU" dirty="0"/>
          </a:p>
        </p:txBody>
      </p:sp>
    </p:spTree>
    <p:extLst>
      <p:ext uri="{BB962C8B-B14F-4D97-AF65-F5344CB8AC3E}">
        <p14:creationId xmlns:p14="http://schemas.microsoft.com/office/powerpoint/2010/main" val="417120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1058</Words>
  <Application>Microsoft Office PowerPoint</Application>
  <PresentationFormat>Экран (4:3)</PresentationFormat>
  <Paragraphs>183</Paragraphs>
  <Slides>25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25</vt:i4>
      </vt:variant>
    </vt:vector>
  </HeadingPairs>
  <TitlesOfParts>
    <vt:vector size="29" baseType="lpstr">
      <vt:lpstr>Апекс</vt:lpstr>
      <vt:lpstr>1_Апекс</vt:lpstr>
      <vt:lpstr>2_Апекс</vt:lpstr>
      <vt:lpstr>3_Апекс</vt:lpstr>
      <vt:lpstr>Формирование и развитие функциональной грамотности обучающихся </vt:lpstr>
      <vt:lpstr>Презентация PowerPoint</vt:lpstr>
      <vt:lpstr>Модель  функциональной грамотности:  PISA-2018</vt:lpstr>
      <vt:lpstr>Читательская грамотность - </vt:lpstr>
      <vt:lpstr>Презентация PowerPoint</vt:lpstr>
      <vt:lpstr>Презентация PowerPoint</vt:lpstr>
      <vt:lpstr>      Лидирующие страны и территории: Сингапур, Гонконг (Китай), Канада, Финляндия, Ирландия  16 стран, средний балл которых статистически значимо выше среднего балла России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Фрагмент модельной карты</vt:lpstr>
      <vt:lpstr>Презентация PowerPoint</vt:lpstr>
      <vt:lpstr>Презентация PowerPoint</vt:lpstr>
      <vt:lpstr>Презентация PowerPoint</vt:lpstr>
      <vt:lpstr>Модель математической грамотности. PISA</vt:lpstr>
      <vt:lpstr>Компоненты математической грамотности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развитие функциональной грамотности обучающихся</dc:title>
  <dc:creator>Руслан</dc:creator>
  <cp:lastModifiedBy>Ученик</cp:lastModifiedBy>
  <cp:revision>17</cp:revision>
  <dcterms:created xsi:type="dcterms:W3CDTF">2019-01-10T18:42:41Z</dcterms:created>
  <dcterms:modified xsi:type="dcterms:W3CDTF">2022-10-09T12:59:02Z</dcterms:modified>
</cp:coreProperties>
</file>